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 flipH="1" flipV="1">
            <a:off x="0" y="4500000"/>
            <a:ext cx="10080000" cy="117000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 fontScale="49000"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" name="TextShape 4"/>
          <p:cNvSpPr txBox="1"/>
          <p:nvPr/>
        </p:nvSpPr>
        <p:spPr>
          <a:xfrm>
            <a:off x="36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TextShape 5"/>
          <p:cNvSpPr txBox="1"/>
          <p:nvPr/>
        </p:nvSpPr>
        <p:spPr>
          <a:xfrm>
            <a:off x="3420000" y="5220000"/>
            <a:ext cx="32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Shape 6"/>
          <p:cNvSpPr txBox="1"/>
          <p:nvPr/>
        </p:nvSpPr>
        <p:spPr>
          <a:xfrm>
            <a:off x="738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r"/>
            <a:fld id="{0904666F-306E-4873-AAE6-B5C348BF9D2C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10076760" cy="7200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3240" y="5040000"/>
            <a:ext cx="10076760" cy="6314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ffffff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/>
          </p:nvPr>
        </p:nvSpPr>
        <p:spPr>
          <a:xfrm>
            <a:off x="36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ftr"/>
          </p:nvPr>
        </p:nvSpPr>
        <p:spPr>
          <a:xfrm>
            <a:off x="3420000" y="5220000"/>
            <a:ext cx="32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>
            <a:off x="738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BB684E58-D545-4CD2-8018-8448E1F4EF77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1620000"/>
            <a:ext cx="9000000" cy="10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ストレスの正体は決めつけ思考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ストレスの正体は決めつけ思考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0" y="73404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決めつけ思考−５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＜性格診断−１＞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自分の性格自己診断：「自分って、こういう人間だから。。」、「人見知りで社交性無いから」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他人の性格勝手に診断：「あの人って、頑固だから。融通聞かないから」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パターン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A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さん：あの人頑固でさ、頭ごなしに否定されるんだけど。。？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B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さん：え？私にはそんな事無いけど？？？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　　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XXX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の時にも、○○と△△、どっちも聞いた上で判断したよ？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　　頑固とは、むしろ逆の印象。柔軟性高いイメージあるけどな？？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[A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さんの思考と行動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１度か２度、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A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さんと、『あの人』との間に、そうだった瞬間があっただけで、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その時に、『他の人とはそうではない』という可能性を考えず、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B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さんのが経験した『あの人頑固』の反証となる事実すら知らない常態で、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少ない経験と、自身の感情ベースの主観で判断して、『あの人頑固』と結論。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その上で、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B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さんにソレを告げた。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69" dur="indefinite" restart="never" nodeType="tmRoot">
          <p:childTnLst>
            <p:seq>
              <p:cTn id="470" dur="indefinite" nodeType="mainSeq">
                <p:childTnLst>
                  <p:par>
                    <p:cTn id="471" fill="hold">
                      <p:stCondLst>
                        <p:cond delay="indefinite"/>
                      </p:stCondLst>
                      <p:childTnLst>
                        <p:par>
                          <p:cTn id="472" fill="hold">
                            <p:stCondLst>
                              <p:cond delay="0"/>
                            </p:stCondLst>
                            <p:childTnLst>
                              <p:par>
                                <p:cTn id="4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5" fill="hold">
                      <p:stCondLst>
                        <p:cond delay="indefinite"/>
                      </p:stCondLst>
                      <p:childTnLst>
                        <p:par>
                          <p:cTn id="476" fill="hold">
                            <p:stCondLst>
                              <p:cond delay="0"/>
                            </p:stCondLst>
                            <p:childTnLst>
                              <p:par>
                                <p:cTn id="4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9" fill="hold">
                      <p:stCondLst>
                        <p:cond delay="indefinite"/>
                      </p:stCondLst>
                      <p:childTnLst>
                        <p:par>
                          <p:cTn id="480" fill="hold">
                            <p:stCondLst>
                              <p:cond delay="0"/>
                            </p:stCondLst>
                            <p:childTnLst>
                              <p:par>
                                <p:cTn id="4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3" fill="hold">
                      <p:stCondLst>
                        <p:cond delay="indefinite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7" fill="hold">
                      <p:stCondLst>
                        <p:cond delay="indefinite"/>
                      </p:stCondLst>
                      <p:childTnLst>
                        <p:par>
                          <p:cTn id="488" fill="hold">
                            <p:stCondLst>
                              <p:cond delay="0"/>
                            </p:stCondLst>
                            <p:childTnLst>
                              <p:par>
                                <p:cTn id="4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1" fill="hold">
                      <p:stCondLst>
                        <p:cond delay="indefinite"/>
                      </p:stCondLst>
                      <p:childTnLst>
                        <p:par>
                          <p:cTn id="492" fill="hold">
                            <p:stCondLst>
                              <p:cond delay="0"/>
                            </p:stCondLst>
                            <p:childTnLst>
                              <p:par>
                                <p:cTn id="4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5" fill="hold">
                      <p:stCondLst>
                        <p:cond delay="indefinite"/>
                      </p:stCondLst>
                      <p:childTnLst>
                        <p:par>
                          <p:cTn id="496" fill="hold">
                            <p:stCondLst>
                              <p:cond delay="0"/>
                            </p:stCondLst>
                            <p:childTnLst>
                              <p:par>
                                <p:cTn id="4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9" fill="hold">
                      <p:stCondLst>
                        <p:cond delay="indefinite"/>
                      </p:stCondLst>
                      <p:childTnLst>
                        <p:par>
                          <p:cTn id="500" fill="hold">
                            <p:stCondLst>
                              <p:cond delay="0"/>
                            </p:stCondLst>
                            <p:childTnLst>
                              <p:par>
                                <p:cTn id="5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3" fill="hold">
                      <p:stCondLst>
                        <p:cond delay="indefinite"/>
                      </p:stCondLst>
                      <p:childTnLst>
                        <p:par>
                          <p:cTn id="504" fill="hold">
                            <p:stCondLst>
                              <p:cond delay="0"/>
                            </p:stCondLst>
                            <p:childTnLst>
                              <p:par>
                                <p:cTn id="5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7" fill="hold">
                      <p:stCondLst>
                        <p:cond delay="indefinite"/>
                      </p:stCondLst>
                      <p:childTnLst>
                        <p:par>
                          <p:cTn id="508" fill="hold">
                            <p:stCondLst>
                              <p:cond delay="0"/>
                            </p:stCondLst>
                            <p:childTnLst>
                              <p:par>
                                <p:cTn id="5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1" fill="hold">
                      <p:stCondLst>
                        <p:cond delay="indefinite"/>
                      </p:stCondLst>
                      <p:childTnLst>
                        <p:par>
                          <p:cTn id="512" fill="hold">
                            <p:stCondLst>
                              <p:cond delay="0"/>
                            </p:stCondLst>
                            <p:childTnLst>
                              <p:par>
                                <p:cTn id="5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5" fill="hold">
                      <p:stCondLst>
                        <p:cond delay="indefinite"/>
                      </p:stCondLst>
                      <p:childTnLst>
                        <p:par>
                          <p:cTn id="516" fill="hold">
                            <p:stCondLst>
                              <p:cond delay="0"/>
                            </p:stCondLst>
                            <p:childTnLst>
                              <p:par>
                                <p:cTn id="5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9" fill="hold">
                      <p:stCondLst>
                        <p:cond delay="indefinite"/>
                      </p:stCondLst>
                      <p:childTnLst>
                        <p:par>
                          <p:cTn id="520" fill="hold">
                            <p:stCondLst>
                              <p:cond delay="0"/>
                            </p:stCondLst>
                            <p:childTnLst>
                              <p:par>
                                <p:cTn id="5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3" fill="hold">
                      <p:stCondLst>
                        <p:cond delay="indefinite"/>
                      </p:stCondLst>
                      <p:childTnLst>
                        <p:par>
                          <p:cTn id="524" fill="hold">
                            <p:stCondLst>
                              <p:cond delay="0"/>
                            </p:stCondLst>
                            <p:childTnLst>
                              <p:par>
                                <p:cTn id="5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7" fill="hold">
                      <p:stCondLst>
                        <p:cond delay="indefinite"/>
                      </p:stCondLst>
                      <p:childTnLst>
                        <p:par>
                          <p:cTn id="528" fill="hold">
                            <p:stCondLst>
                              <p:cond delay="0"/>
                            </p:stCondLst>
                            <p:childTnLst>
                              <p:par>
                                <p:cTn id="5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1" fill="hold">
                      <p:stCondLst>
                        <p:cond delay="indefinite"/>
                      </p:stCondLst>
                      <p:childTnLst>
                        <p:par>
                          <p:cTn id="532" fill="hold">
                            <p:stCondLst>
                              <p:cond delay="0"/>
                            </p:stCondLst>
                            <p:childTnLst>
                              <p:par>
                                <p:cTn id="5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5" fill="hold">
                      <p:stCondLst>
                        <p:cond delay="indefinite"/>
                      </p:stCondLst>
                      <p:childTnLst>
                        <p:par>
                          <p:cTn id="536" fill="hold">
                            <p:stCondLst>
                              <p:cond delay="0"/>
                            </p:stCondLst>
                            <p:childTnLst>
                              <p:par>
                                <p:cTn id="5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9" fill="hold">
                      <p:stCondLst>
                        <p:cond delay="indefinite"/>
                      </p:stCondLst>
                      <p:childTnLst>
                        <p:par>
                          <p:cTn id="540" fill="hold">
                            <p:stCondLst>
                              <p:cond delay="0"/>
                            </p:stCondLst>
                            <p:childTnLst>
                              <p:par>
                                <p:cTn id="5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3" fill="hold">
                      <p:stCondLst>
                        <p:cond delay="indefinite"/>
                      </p:stCondLst>
                      <p:childTnLst>
                        <p:par>
                          <p:cTn id="544" fill="hold">
                            <p:stCondLst>
                              <p:cond delay="0"/>
                            </p:stCondLst>
                            <p:childTnLst>
                              <p:par>
                                <p:cTn id="5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ストレスの正体は決めつけ思考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5" name="TextShape 2"/>
          <p:cNvSpPr txBox="1"/>
          <p:nvPr/>
        </p:nvSpPr>
        <p:spPr>
          <a:xfrm>
            <a:off x="0" y="73404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決めつけ思考−６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＜性格診断−２＞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改めて、、、「性格診断」。。。まず、この言葉自体、すごく嫌だけど。。。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自分の性格自己診断：「自分って、こういう人間だから。。」、「人見知りで社交性無いから」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他人の性格勝手に診断：「あの人って、頑固だから。」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しつこいですが。。。『事実』ですか？『主観』ですか？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自責も、他責も、読心も、自分の性格も、他人の性格も、　全部決めつけですよね？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全てのストレスは、決めつけです。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あなたが起因です。あなたが、あなた自身を傷つけているのです。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まだ、ご納得いかないのであれば、『本当に決めつけなの？』かを判断するためのステップに進みましょう。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分析ステップを次のパワポにてご説明します。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分析は５ステップです。①状況 ⇛ ②感情 ⇛ ③思考 ⇛ ④根拠 ⇛ ⑤反証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入り口の、『知る』ステップは、以上です。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47" dur="indefinite" restart="never" nodeType="tmRoot">
          <p:childTnLst>
            <p:seq>
              <p:cTn id="548" dur="indefinite" nodeType="mainSeq">
                <p:childTnLst>
                  <p:par>
                    <p:cTn id="549" fill="hold">
                      <p:stCondLst>
                        <p:cond delay="indefinite"/>
                      </p:stCondLst>
                      <p:childTnLst>
                        <p:par>
                          <p:cTn id="550" fill="hold">
                            <p:stCondLst>
                              <p:cond delay="0"/>
                            </p:stCondLst>
                            <p:childTnLst>
                              <p:par>
                                <p:cTn id="5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3" fill="hold">
                      <p:stCondLst>
                        <p:cond delay="indefinite"/>
                      </p:stCondLst>
                      <p:childTnLst>
                        <p:par>
                          <p:cTn id="554" fill="hold">
                            <p:stCondLst>
                              <p:cond delay="0"/>
                            </p:stCondLst>
                            <p:childTnLst>
                              <p:par>
                                <p:cTn id="5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7" fill="hold">
                      <p:stCondLst>
                        <p:cond delay="indefinite"/>
                      </p:stCondLst>
                      <p:childTnLst>
                        <p:par>
                          <p:cTn id="558" fill="hold">
                            <p:stCondLst>
                              <p:cond delay="0"/>
                            </p:stCondLst>
                            <p:childTnLst>
                              <p:par>
                                <p:cTn id="5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1" fill="hold">
                      <p:stCondLst>
                        <p:cond delay="indefinite"/>
                      </p:stCondLst>
                      <p:childTnLst>
                        <p:par>
                          <p:cTn id="562" fill="hold">
                            <p:stCondLst>
                              <p:cond delay="0"/>
                            </p:stCondLst>
                            <p:childTnLst>
                              <p:par>
                                <p:cTn id="5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5" fill="hold">
                      <p:stCondLst>
                        <p:cond delay="indefinite"/>
                      </p:stCondLst>
                      <p:childTnLst>
                        <p:par>
                          <p:cTn id="566" fill="hold">
                            <p:stCondLst>
                              <p:cond delay="0"/>
                            </p:stCondLst>
                            <p:childTnLst>
                              <p:par>
                                <p:cTn id="5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9" fill="hold">
                      <p:stCondLst>
                        <p:cond delay="indefinite"/>
                      </p:stCondLst>
                      <p:childTnLst>
                        <p:par>
                          <p:cTn id="570" fill="hold">
                            <p:stCondLst>
                              <p:cond delay="0"/>
                            </p:stCondLst>
                            <p:childTnLst>
                              <p:par>
                                <p:cTn id="5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3" fill="hold">
                      <p:stCondLst>
                        <p:cond delay="indefinite"/>
                      </p:stCondLst>
                      <p:childTnLst>
                        <p:par>
                          <p:cTn id="574" fill="hold">
                            <p:stCondLst>
                              <p:cond delay="0"/>
                            </p:stCondLst>
                            <p:childTnLst>
                              <p:par>
                                <p:cTn id="5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7" fill="hold">
                      <p:stCondLst>
                        <p:cond delay="indefinite"/>
                      </p:stCondLst>
                      <p:childTnLst>
                        <p:par>
                          <p:cTn id="578" fill="hold">
                            <p:stCondLst>
                              <p:cond delay="0"/>
                            </p:stCondLst>
                            <p:childTnLst>
                              <p:par>
                                <p:cTn id="5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1" fill="hold">
                      <p:stCondLst>
                        <p:cond delay="indefinite"/>
                      </p:stCondLst>
                      <p:childTnLst>
                        <p:par>
                          <p:cTn id="582" fill="hold">
                            <p:stCondLst>
                              <p:cond delay="0"/>
                            </p:stCondLst>
                            <p:childTnLst>
                              <p:par>
                                <p:cTn id="5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5" fill="hold">
                      <p:stCondLst>
                        <p:cond delay="indefinite"/>
                      </p:stCondLst>
                      <p:childTnLst>
                        <p:par>
                          <p:cTn id="586" fill="hold">
                            <p:stCondLst>
                              <p:cond delay="0"/>
                            </p:stCondLst>
                            <p:childTnLst>
                              <p:par>
                                <p:cTn id="5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9" fill="hold">
                      <p:stCondLst>
                        <p:cond delay="indefinite"/>
                      </p:stCondLst>
                      <p:childTnLst>
                        <p:par>
                          <p:cTn id="590" fill="hold">
                            <p:stCondLst>
                              <p:cond delay="0"/>
                            </p:stCondLst>
                            <p:childTnLst>
                              <p:par>
                                <p:cTn id="5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3" fill="hold">
                      <p:stCondLst>
                        <p:cond delay="indefinite"/>
                      </p:stCondLst>
                      <p:childTnLst>
                        <p:par>
                          <p:cTn id="594" fill="hold">
                            <p:stCondLst>
                              <p:cond delay="0"/>
                            </p:stCondLst>
                            <p:childTnLst>
                              <p:par>
                                <p:cTn id="5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7" fill="hold">
                      <p:stCondLst>
                        <p:cond delay="indefinite"/>
                      </p:stCondLst>
                      <p:childTnLst>
                        <p:par>
                          <p:cTn id="598" fill="hold">
                            <p:stCondLst>
                              <p:cond delay="0"/>
                            </p:stCondLst>
                            <p:childTnLst>
                              <p:par>
                                <p:cTn id="5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1" fill="hold">
                      <p:stCondLst>
                        <p:cond delay="indefinite"/>
                      </p:stCondLst>
                      <p:childTnLst>
                        <p:par>
                          <p:cTn id="602" fill="hold">
                            <p:stCondLst>
                              <p:cond delay="0"/>
                            </p:stCondLst>
                            <p:childTnLst>
                              <p:par>
                                <p:cTn id="6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5" fill="hold">
                      <p:stCondLst>
                        <p:cond delay="indefinite"/>
                      </p:stCondLst>
                      <p:childTnLst>
                        <p:par>
                          <p:cTn id="606" fill="hold">
                            <p:stCondLst>
                              <p:cond delay="0"/>
                            </p:stCondLst>
                            <p:childTnLst>
                              <p:par>
                                <p:cTn id="6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9" fill="hold">
                      <p:stCondLst>
                        <p:cond delay="indefinite"/>
                      </p:stCondLst>
                      <p:childTnLst>
                        <p:par>
                          <p:cTn id="610" fill="hold">
                            <p:stCondLst>
                              <p:cond delay="0"/>
                            </p:stCondLst>
                            <p:childTnLst>
                              <p:par>
                                <p:cTn id="6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3" fill="hold">
                      <p:stCondLst>
                        <p:cond delay="indefinite"/>
                      </p:stCondLst>
                      <p:childTnLst>
                        <p:par>
                          <p:cTn id="614" fill="hold">
                            <p:stCondLst>
                              <p:cond delay="0"/>
                            </p:stCondLst>
                            <p:childTnLst>
                              <p:par>
                                <p:cTn id="6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7" fill="hold">
                      <p:stCondLst>
                        <p:cond delay="indefinite"/>
                      </p:stCondLst>
                      <p:childTnLst>
                        <p:par>
                          <p:cTn id="618" fill="hold">
                            <p:stCondLst>
                              <p:cond delay="0"/>
                            </p:stCondLst>
                            <p:childTnLst>
                              <p:par>
                                <p:cTn id="6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360000" y="900720"/>
            <a:ext cx="9000000" cy="3599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ストレスの正体は決めつけ思考</a:t>
            </a:r>
            <a:br/>
            <a:br/>
            <a:br/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おわり</a:t>
            </a:r>
            <a:endParaRPr b="0" lang="en-US" sz="20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21" dur="indefinite" restart="never" nodeType="tmRoot">
          <p:childTnLst>
            <p:seq>
              <p:cTn id="622" dur="indefinite" nodeType="mainSeq">
                <p:childTnLst>
                  <p:par>
                    <p:cTn id="623" fill="hold">
                      <p:stCondLst>
                        <p:cond delay="indefinite"/>
                      </p:stCondLst>
                      <p:childTnLst>
                        <p:par>
                          <p:cTn id="624" fill="hold">
                            <p:stCondLst>
                              <p:cond delay="0"/>
                            </p:stCondLst>
                            <p:childTnLst>
                              <p:par>
                                <p:cTn id="6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ストレスの正体は決めつけ思考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【サマリー】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ストレスについては、１つのパワポでは表現しきれないため、分割します。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①現状把握　、種類を知る。記録と分析、分類と対策サマリー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②決めつけ思考（自責・他責、読心、性格診断）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③分析（状況、感情、思考、根拠、反証）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④受容（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AWARE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）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     ⑤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コンフォートカード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⑥デス・ライティング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本パワポでは、①と②　まずは知る所にフォーカスを当てます。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ストレスの正体は決めつけ思考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【現状把握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ストレスにも、多数の種類があり、原因も様々。それを知らずに、解消とか、できるワケ無い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どういうストレスで、どんな原因なのかを、まずは知ろう。『原因が解って無いのに解消しよう』は無理。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病院に言って、『診察はいいから、とりあえず効く薬くれ。』やらないでしょ？その薬、不安過ぎるでしょ？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☓やみくも解消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○記録と分析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解消するステップ１として、『知ること』が必要になります。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ストレスを解消出来ないのは、『ストレスを理解していないこと』と『それに立ち向かうノウハウ』を知らない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だけです。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知る事により、分析が可能になり、対策ができるようになります。　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アンガーマネジメントも『怒り』の正体を知る所から始まります。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知ること、知ろうとすることから、まずはスタートです。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3" dur="indefinite" restart="never" nodeType="tmRoot">
          <p:childTnLst>
            <p:seq>
              <p:cTn id="44" dur="indefinite" nodeType="mainSeq">
                <p:childTnLst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ストレスの正体は決めつけ思考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ストレスの種類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ストレスは、大きく３つの種類に分類されます。　ショート、ループ、ロングの３つです。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＜ショートストレス＞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突発型の、短期的なストレス。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痛い、暑い、怖い、締め切り、宿題、クラクション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＜ループストレス＞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同じストレスを何度もこじらせる。複数、繰り返し型のストレス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部屋が汚い（帰宅する度に。。）、職場に嫌な人間が。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定期的に行かないといけない場所に、ストレス物質、要因がある。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＜ロングストレス＞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ループストレスが、更に慢性的になる事で、麻痺して、放置してしまっているストレス。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借金がずっとある。（毎日頭にある）、ブラック企業に勤めている（毎日の叱責や、理不尽）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最終的には、体が悲鳴を上げて、病気に至る。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3" dur="indefinite" restart="never" nodeType="tmRoot">
          <p:childTnLst>
            <p:seq>
              <p:cTn id="94" dur="indefinite" nodeType="mainSeq">
                <p:childTnLst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ストレスの正体は決めつけ思考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対策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３つの種類のストレスのうち、解消すべきはロングストレスです。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よくある、『大声を出す』だの、『レジャーに行く』だのは、ショートストレスの解消でしか無い。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一時的な感情の高ぶりに対して、一時的な開放感や満足感で打ち消しているだけ。問題は残り続けている。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物凄く普通の事を言いますが、ロングストレスの対策は、『生活習慣の改善（食事と運動）』と、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『分析・訓練』です。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分析、訓練については、後に、パワポを３つほど使い、しっかりと言及して行きます。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生活習慣については、簡単に。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＜生活習慣＞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１日２０分の軽い運動。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糖とお酒を体に入れない。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以上です。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5" dur="indefinite" restart="never" nodeType="tmRoot">
          <p:childTnLst>
            <p:seq>
              <p:cTn id="156" dur="indefinite" nodeType="mainSeq">
                <p:childTnLst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ストレスの正体は決めつけ思考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0" y="73404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決めつけ思考−１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まず、ストレスについて、その敵は誰ですか？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上司？同僚？家族？部下？配偶者？子供？生徒？クラスメイト？バイトの先輩？会社？国家？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全て違います。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あなた自身です。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どれだけ否定しても、『あなた自身』です。外部ではありません。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ストレスは、『決めつけ思考』から来ます。まずは、ソレを打破する必要が、あります。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人は、どうしても主観的な生き物です。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否定したい気持ちは多数あると思います。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『自分は客観的に物事が見えている』、『常に多角的に判断する』、『そんな視野の狭い考え方はしない』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『先入観、決めつけ、視野狭窄、プロパガンダ、主観のみで無根拠な主張は、バカのする事だ。私は違う。』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そうでしょう。そうでしょう。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あくまで、スコープを『ストレス』に絞った話です。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なので、通常時に出来ている事を、ストレスに応用するだけです。あなたの得意分野です。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7" dur="indefinite" restart="never" nodeType="tmRoot">
          <p:childTnLst>
            <p:seq>
              <p:cTn id="218" dur="indefinite" nodeType="mainSeq">
                <p:childTnLst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ストレスの正体は決めつけ思考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0" y="73404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決めつけ思考−２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ストレスに限定した時、人は非常に主観的な人間になってしまいます。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端的に言って、バカになります。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パターンとして、３つのタイプの決めつけ思考があるので、簡単に、サマリーを記載します。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パターン１：自責と他責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パターン２：読心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パターン３：性格診断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この３つ、全て決めつけです。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既に、頭が悪いワードが羅列されており、この時点で、うんざりするかも知れないです。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ただ、『アナタ、やってますよ？コレ』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普段、『よくもまあ、そんな、恥ずかしい発言出来るな。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何の根拠もない、客観的な視点も無し、説得力ゼロｗｗｗｗ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ソレ、お前の中でだけ成立してっからｗｗｗ』。やってますよ？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79" dur="indefinite" restart="never" nodeType="tmRoot">
          <p:childTnLst>
            <p:seq>
              <p:cTn id="280" dur="indefinite" nodeType="mainSeq">
                <p:childTnLst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ストレスの正体は決めつけ思考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0" y="73404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決めつけ思考−３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＜自責と他責＞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常に、『自分が悪い』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常に、『自分以外の人間が悪い、会社が悪い、国が悪い』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どっちも、そんなワケ無い。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なんでもかんでも『自分が悪い』ワケ無いし、どんな出来事でも、『自分以外が悪い』ワケは無い。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前者が良いとか、悪いとか、そういった話ではないです。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あの、ソレは、『事実』ですか？それとも、『主観』ですか？　というお話です。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他の人がそんな報告してきたら、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それぞれ、『そう考えるのはいいけど、「事実」とか「正確な情報」が欲しいんで。。』と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普通に返しますよね？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ただ、自分の身に起こったストレス原因に対しては、この考え方、してしまっています。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常に自責の人は、『事実』と異なるのに、自分を責める事のループストレス⇛常態化してロングストレス。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常に他責の人も、『事実』と異なるのに、他人を責める事のループストレス⇛常態化してロングストレス。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45" dur="indefinite" restart="never" nodeType="tmRoot">
          <p:childTnLst>
            <p:seq>
              <p:cTn id="346" dur="indefinite" nodeType="mainSeq">
                <p:childTnLst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5" fill="hold">
                      <p:stCondLst>
                        <p:cond delay="indefinite"/>
                      </p:stCondLst>
                      <p:childTnLst>
                        <p:par>
                          <p:cTn id="356" fill="hold">
                            <p:stCondLst>
                              <p:cond delay="0"/>
                            </p:stCondLst>
                            <p:childTnLst>
                              <p:par>
                                <p:cTn id="3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>
                      <p:stCondLst>
                        <p:cond delay="indefinite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>
                      <p:stCondLst>
                        <p:cond delay="indefinite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7" fill="hold">
                      <p:stCondLst>
                        <p:cond delay="indefinite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1" fill="hold">
                      <p:stCondLst>
                        <p:cond delay="indefinite"/>
                      </p:stCondLst>
                      <p:childTnLst>
                        <p:par>
                          <p:cTn id="392" fill="hold">
                            <p:stCondLst>
                              <p:cond delay="0"/>
                            </p:stCondLst>
                            <p:childTnLst>
                              <p:par>
                                <p:cTn id="3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>
                      <p:stCondLst>
                        <p:cond delay="indefinite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3" fill="hold">
                      <p:stCondLst>
                        <p:cond delay="indefinite"/>
                      </p:stCondLst>
                      <p:childTnLst>
                        <p:par>
                          <p:cTn id="404" fill="hold">
                            <p:stCondLst>
                              <p:cond delay="0"/>
                            </p:stCondLst>
                            <p:childTnLst>
                              <p:par>
                                <p:cTn id="4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ストレスの正体は決めつけ思考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0" y="73404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決めつけ思考−４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＜読心＞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うん。そんな能力、人間には備わってないからね。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たまたま、何度か、そんな成功体験があっただけだね。失敗を忘れているだけだね。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　『私、あの人に絶対嫌われている』『あの人、今日すごく機嫌が悪い』　　　　　　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改めて、ソレは、『事実』ですか？それとも、『主観』ですか？　　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根拠は？確認したの？あなたは、『あの人』なの？　　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⇛確認したら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　　「イヤ、全く嫌って無いけど？機嫌良いけど？ああ、今日裸眼なんで、目つき悪くてゴメン」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無いですか？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『私、直感すぐれてるから』とか言ってる人の発言。。。。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どうですか？その人、客観的ですか？信用できますか？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人の心なんて、間違いなく読めません。なのに、勝手にそう思い込んで、決めつけて判断。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やられたら、嫌じゃないですか？嫌じゃなくても、『滑稽だな』、『「思考」というプロセスが無いのだな』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繰り返します。アナタ、やってますよ。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07" dur="indefinite" restart="never" nodeType="tmRoot">
          <p:childTnLst>
            <p:seq>
              <p:cTn id="408" dur="indefinite" nodeType="mainSeq">
                <p:childTnLst>
                  <p:par>
                    <p:cTn id="409" fill="hold">
                      <p:stCondLst>
                        <p:cond delay="indefinite"/>
                      </p:stCondLst>
                      <p:childTnLst>
                        <p:par>
                          <p:cTn id="410" fill="hold">
                            <p:stCondLst>
                              <p:cond delay="0"/>
                            </p:stCondLst>
                            <p:childTnLst>
                              <p:par>
                                <p:cTn id="4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fill="hold">
                      <p:stCondLst>
                        <p:cond delay="indefinite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7" fill="hold">
                      <p:stCondLst>
                        <p:cond delay="indefinite"/>
                      </p:stCondLst>
                      <p:childTnLst>
                        <p:par>
                          <p:cTn id="418" fill="hold">
                            <p:stCondLst>
                              <p:cond delay="0"/>
                            </p:stCondLst>
                            <p:childTnLst>
                              <p:par>
                                <p:cTn id="4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1" fill="hold">
                      <p:stCondLst>
                        <p:cond delay="indefinite"/>
                      </p:stCondLst>
                      <p:childTnLst>
                        <p:par>
                          <p:cTn id="422" fill="hold">
                            <p:stCondLst>
                              <p:cond delay="0"/>
                            </p:stCondLst>
                            <p:childTnLst>
                              <p:par>
                                <p:cTn id="4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5" fill="hold">
                      <p:stCondLst>
                        <p:cond delay="indefinite"/>
                      </p:stCondLst>
                      <p:childTnLst>
                        <p:par>
                          <p:cTn id="426" fill="hold">
                            <p:stCondLst>
                              <p:cond delay="0"/>
                            </p:stCondLst>
                            <p:childTnLst>
                              <p:par>
                                <p:cTn id="4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3" fill="hold">
                      <p:stCondLst>
                        <p:cond delay="indefinite"/>
                      </p:stCondLst>
                      <p:childTnLst>
                        <p:par>
                          <p:cTn id="434" fill="hold">
                            <p:stCondLst>
                              <p:cond delay="0"/>
                            </p:stCondLst>
                            <p:childTnLst>
                              <p:par>
                                <p:cTn id="4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7" fill="hold">
                      <p:stCondLst>
                        <p:cond delay="indefinite"/>
                      </p:stCondLst>
                      <p:childTnLst>
                        <p:par>
                          <p:cTn id="438" fill="hold">
                            <p:stCondLst>
                              <p:cond delay="0"/>
                            </p:stCondLst>
                            <p:childTnLst>
                              <p:par>
                                <p:cTn id="4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1" fill="hold">
                      <p:stCondLst>
                        <p:cond delay="indefinite"/>
                      </p:stCondLst>
                      <p:childTnLst>
                        <p:par>
                          <p:cTn id="442" fill="hold">
                            <p:stCondLst>
                              <p:cond delay="0"/>
                            </p:stCondLst>
                            <p:childTnLst>
                              <p:par>
                                <p:cTn id="4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5" fill="hold">
                      <p:stCondLst>
                        <p:cond delay="indefinite"/>
                      </p:stCondLst>
                      <p:childTnLst>
                        <p:par>
                          <p:cTn id="446" fill="hold">
                            <p:stCondLst>
                              <p:cond delay="0"/>
                            </p:stCondLst>
                            <p:childTnLst>
                              <p:par>
                                <p:cTn id="4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9" fill="hold">
                      <p:stCondLst>
                        <p:cond delay="indefinite"/>
                      </p:stCondLst>
                      <p:childTnLst>
                        <p:par>
                          <p:cTn id="450" fill="hold">
                            <p:stCondLst>
                              <p:cond delay="0"/>
                            </p:stCondLst>
                            <p:childTnLst>
                              <p:par>
                                <p:cTn id="4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3" fill="hold">
                      <p:stCondLst>
                        <p:cond delay="indefinite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7" fill="hold">
                      <p:stCondLst>
                        <p:cond delay="indefinite"/>
                      </p:stCondLst>
                      <p:childTnLst>
                        <p:par>
                          <p:cTn id="458" fill="hold">
                            <p:stCondLst>
                              <p:cond delay="0"/>
                            </p:stCondLst>
                            <p:childTnLst>
                              <p:par>
                                <p:cTn id="4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1" fill="hold">
                      <p:stCondLst>
                        <p:cond delay="indefinite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5" fill="hold">
                      <p:stCondLst>
                        <p:cond delay="indefinite"/>
                      </p:stCondLst>
                      <p:childTnLst>
                        <p:par>
                          <p:cTn id="466" fill="hold">
                            <p:stCondLst>
                              <p:cond delay="0"/>
                            </p:stCondLst>
                            <p:childTnLst>
                              <p:par>
                                <p:cTn id="4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1902</TotalTime>
  <Application>LibreOffice/6.4.6.2$Linux_X86_64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2021-07-24T05:53:39Z</dcterms:created>
  <dc:creator/>
  <dc:description/>
  <dc:language>ja-JP</dc:language>
  <cp:lastModifiedBy/>
  <dcterms:modified xsi:type="dcterms:W3CDTF">2021-08-31T16:12:37Z</dcterms:modified>
  <cp:revision>54</cp:revision>
  <dc:subject/>
  <dc:title>Blue Curve</dc:title>
</cp:coreProperties>
</file>