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ppt/_rels/presentation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7.xml.rels" ContentType="application/vnd.openxmlformats-package.relationships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12.xml.rels" ContentType="application/vnd.openxmlformats-package.relationships+xml"/>
  <Override PartName="/ppt/slides/_rels/slide11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theme/theme1.xml" ContentType="application/vnd.openxmlformats-officedocument.theme+xml"/>
  <Override PartName="/ppt/theme/theme2.xml" ContentType="application/vnd.openxmlformats-officedocument.theme+xml"/>
  <Override PartName="/ppt/media/image6.png" ContentType="image/png"/>
  <Override PartName="/ppt/media/image2.png" ContentType="image/png"/>
  <Override PartName="/ppt/media/image7.png" ContentType="image/png"/>
  <Override PartName="/ppt/media/image1.png" ContentType="image/png"/>
  <Override PartName="/ppt/media/image3.png" ContentType="image/png"/>
  <Override PartName="/ppt/media/image4.png" ContentType="image/png"/>
  <Override PartName="/ppt/media/image5.png" ContentType="image/png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35247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66891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36000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body"/>
          </p:nvPr>
        </p:nvSpPr>
        <p:spPr>
          <a:xfrm>
            <a:off x="35247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body"/>
          </p:nvPr>
        </p:nvSpPr>
        <p:spPr>
          <a:xfrm>
            <a:off x="66891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subTitle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subTitle"/>
          </p:nvPr>
        </p:nvSpPr>
        <p:spPr>
          <a:xfrm>
            <a:off x="0" y="1620000"/>
            <a:ext cx="9000000" cy="5007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35247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66891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 type="body"/>
          </p:nvPr>
        </p:nvSpPr>
        <p:spPr>
          <a:xfrm>
            <a:off x="36000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3" name="PlaceHolder 6"/>
          <p:cNvSpPr>
            <a:spLocks noGrp="1"/>
          </p:cNvSpPr>
          <p:nvPr>
            <p:ph type="body"/>
          </p:nvPr>
        </p:nvSpPr>
        <p:spPr>
          <a:xfrm>
            <a:off x="35247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4" name="PlaceHolder 7"/>
          <p:cNvSpPr>
            <a:spLocks noGrp="1"/>
          </p:cNvSpPr>
          <p:nvPr>
            <p:ph type="body"/>
          </p:nvPr>
        </p:nvSpPr>
        <p:spPr>
          <a:xfrm>
            <a:off x="66891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0" y="1620000"/>
            <a:ext cx="9000000" cy="5007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 flipH="1" flipV="1">
            <a:off x="0" y="4500000"/>
            <a:ext cx="10080000" cy="1170000"/>
          </a:xfrm>
          <a:prstGeom prst="flowChartDocumen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" name="PlaceHolder 2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ja-JP" sz="3300" spc="-1" strike="noStrike">
                <a:solidFill>
                  <a:srgbClr val="dd4100"/>
                </a:solidFill>
                <a:latin typeface="Arial"/>
              </a:rPr>
              <a:t>タイトルテキストの書式を編集するにはクリックします。</a:t>
            </a:r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>
            <a:normAutofit fontScale="49000"/>
          </a:bodyPr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400" spc="-1" strike="noStrike">
                <a:solidFill>
                  <a:srgbClr val="009bdd"/>
                </a:solidFill>
                <a:latin typeface="Arial"/>
              </a:rPr>
              <a:t>アウトラインテキストの書式を編集するにはクリックします。</a:t>
            </a: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lvl="1" marL="864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100" spc="-1" strike="noStrike">
                <a:solidFill>
                  <a:srgbClr val="009bdd"/>
                </a:solidFill>
                <a:latin typeface="Arial"/>
              </a:rPr>
              <a:t>2</a:t>
            </a:r>
            <a:r>
              <a:rPr b="0" lang="ja-JP" sz="21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2100" spc="-1" strike="noStrike">
              <a:solidFill>
                <a:srgbClr val="009bdd"/>
              </a:solidFill>
              <a:latin typeface="Arial"/>
            </a:endParaRPr>
          </a:p>
          <a:p>
            <a:pPr lvl="2" marL="1296000" indent="-288000">
              <a:spcBef>
                <a:spcPts val="635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9bdd"/>
                </a:solidFill>
                <a:latin typeface="Arial"/>
              </a:rPr>
              <a:t>3</a:t>
            </a:r>
            <a:r>
              <a:rPr b="0" lang="ja-JP" sz="18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lvl="3" marL="1728000" indent="-216000">
              <a:spcBef>
                <a:spcPts val="422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4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4" marL="2160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5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5" marL="2592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6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6" marL="3024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7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" name="TextShape 4"/>
          <p:cNvSpPr txBox="1"/>
          <p:nvPr/>
        </p:nvSpPr>
        <p:spPr>
          <a:xfrm>
            <a:off x="360000" y="5220000"/>
            <a:ext cx="2340000" cy="36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&lt;日付/時刻&gt;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" name="TextShape 5"/>
          <p:cNvSpPr txBox="1"/>
          <p:nvPr/>
        </p:nvSpPr>
        <p:spPr>
          <a:xfrm>
            <a:off x="3420000" y="5220000"/>
            <a:ext cx="3240000" cy="36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algn="ctr"/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&lt;フッター&gt;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Shape 6"/>
          <p:cNvSpPr txBox="1"/>
          <p:nvPr/>
        </p:nvSpPr>
        <p:spPr>
          <a:xfrm>
            <a:off x="7380000" y="5220000"/>
            <a:ext cx="2340000" cy="36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algn="r"/>
            <a:fld id="{2D869051-A0BA-4688-9516-56F911CE624F}" type="slidenum">
              <a:rPr b="0" lang="en-US" sz="1400" spc="-1" strike="noStrike">
                <a:solidFill>
                  <a:srgbClr val="ffffff"/>
                </a:solidFill>
                <a:latin typeface="Arial"/>
              </a:rPr>
              <a:t>&lt;番号&gt;</a:t>
            </a:fld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CustomShape 1"/>
          <p:cNvSpPr/>
          <p:nvPr/>
        </p:nvSpPr>
        <p:spPr>
          <a:xfrm>
            <a:off x="0" y="0"/>
            <a:ext cx="10076760" cy="720000"/>
          </a:xfrm>
          <a:prstGeom prst="rec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43" name="CustomShape 2"/>
          <p:cNvSpPr/>
          <p:nvPr/>
        </p:nvSpPr>
        <p:spPr>
          <a:xfrm>
            <a:off x="3240" y="5040000"/>
            <a:ext cx="10076760" cy="631440"/>
          </a:xfrm>
          <a:prstGeom prst="rec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44" name="PlaceHolder 3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ja-JP" sz="3300" spc="-1" strike="noStrike">
                <a:solidFill>
                  <a:srgbClr val="ffffff"/>
                </a:solidFill>
                <a:latin typeface="Arial"/>
              </a:rPr>
              <a:t>タイトルテキストの書式を編集するにはクリックします。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body"/>
          </p:nvPr>
        </p:nvSpPr>
        <p:spPr>
          <a:xfrm>
            <a:off x="360000" y="1080000"/>
            <a:ext cx="9360000" cy="360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400" spc="-1" strike="noStrike">
                <a:solidFill>
                  <a:srgbClr val="009bdd"/>
                </a:solidFill>
                <a:latin typeface="Arial"/>
              </a:rPr>
              <a:t>アウトラインテキストの書式を編集するにはクリックします。</a:t>
            </a: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lvl="1" marL="864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100" spc="-1" strike="noStrike">
                <a:solidFill>
                  <a:srgbClr val="009bdd"/>
                </a:solidFill>
                <a:latin typeface="Arial"/>
              </a:rPr>
              <a:t>2</a:t>
            </a:r>
            <a:r>
              <a:rPr b="0" lang="ja-JP" sz="21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2100" spc="-1" strike="noStrike">
              <a:solidFill>
                <a:srgbClr val="009bdd"/>
              </a:solidFill>
              <a:latin typeface="Arial"/>
            </a:endParaRPr>
          </a:p>
          <a:p>
            <a:pPr lvl="2" marL="1296000" indent="-288000">
              <a:spcBef>
                <a:spcPts val="635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9bdd"/>
                </a:solidFill>
                <a:latin typeface="Arial"/>
              </a:rPr>
              <a:t>3</a:t>
            </a:r>
            <a:r>
              <a:rPr b="0" lang="ja-JP" sz="18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lvl="3" marL="1728000" indent="-216000">
              <a:spcBef>
                <a:spcPts val="422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4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4" marL="2160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5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5" marL="2592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6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6" marL="3024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7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dt"/>
          </p:nvPr>
        </p:nvSpPr>
        <p:spPr>
          <a:xfrm>
            <a:off x="360000" y="5220000"/>
            <a:ext cx="2340000" cy="36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&lt;日付/時刻&gt;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7" name="PlaceHolder 6"/>
          <p:cNvSpPr>
            <a:spLocks noGrp="1"/>
          </p:cNvSpPr>
          <p:nvPr>
            <p:ph type="ftr"/>
          </p:nvPr>
        </p:nvSpPr>
        <p:spPr>
          <a:xfrm>
            <a:off x="3420000" y="5220000"/>
            <a:ext cx="3240000" cy="36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ctr"/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&lt;フッター&gt;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8" name="PlaceHolder 7"/>
          <p:cNvSpPr>
            <a:spLocks noGrp="1"/>
          </p:cNvSpPr>
          <p:nvPr>
            <p:ph type="sldNum"/>
          </p:nvPr>
        </p:nvSpPr>
        <p:spPr>
          <a:xfrm>
            <a:off x="7380000" y="5220000"/>
            <a:ext cx="2340000" cy="36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6B469B7D-BE53-48AF-832F-ADBA3A4D7B8F}" type="slidenum">
              <a:rPr b="0" lang="en-US" sz="1400" spc="-1" strike="noStrike">
                <a:solidFill>
                  <a:srgbClr val="ffffff"/>
                </a:solidFill>
                <a:latin typeface="Arial"/>
              </a:rPr>
              <a:t>&lt;番号&gt;</a:t>
            </a:fld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1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0" y="1620000"/>
            <a:ext cx="9000000" cy="108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US" sz="3300" spc="-1" strike="noStrike">
                <a:solidFill>
                  <a:srgbClr val="dd4100"/>
                </a:solidFill>
                <a:latin typeface="Arial"/>
              </a:rPr>
              <a:t>	</a:t>
            </a:r>
            <a:r>
              <a:rPr b="0" lang="ja-JP" sz="3300" spc="-1" strike="noStrike">
                <a:solidFill>
                  <a:srgbClr val="dd4100"/>
                </a:solidFill>
                <a:latin typeface="Arial"/>
              </a:rPr>
              <a:t>衰退</a:t>
            </a:r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衰退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8" name="TextShape 2"/>
          <p:cNvSpPr txBox="1"/>
          <p:nvPr/>
        </p:nvSpPr>
        <p:spPr>
          <a:xfrm>
            <a:off x="0" y="722520"/>
            <a:ext cx="1008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2000" spc="-1" strike="noStrike">
                <a:solidFill>
                  <a:srgbClr val="342a06"/>
                </a:solidFill>
                <a:latin typeface="Arial"/>
              </a:rPr>
              <a:t>【記事キャプ</a:t>
            </a: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】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 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  <p:pic>
        <p:nvPicPr>
          <p:cNvPr id="109" name="" descr=""/>
          <p:cNvPicPr/>
          <p:nvPr/>
        </p:nvPicPr>
        <p:blipFill>
          <a:blip r:embed="rId1"/>
          <a:stretch/>
        </p:blipFill>
        <p:spPr>
          <a:xfrm>
            <a:off x="1440000" y="1080000"/>
            <a:ext cx="6981840" cy="3848040"/>
          </a:xfrm>
          <a:prstGeom prst="rect">
            <a:avLst/>
          </a:prstGeom>
          <a:ln w="1800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衰退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1" name="TextShape 2"/>
          <p:cNvSpPr txBox="1"/>
          <p:nvPr/>
        </p:nvSpPr>
        <p:spPr>
          <a:xfrm>
            <a:off x="0" y="722520"/>
            <a:ext cx="1008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2000" spc="-1" strike="noStrike">
                <a:solidFill>
                  <a:srgbClr val="342a06"/>
                </a:solidFill>
                <a:latin typeface="Arial"/>
              </a:rPr>
              <a:t>【記事キャプ</a:t>
            </a: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】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 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  <p:pic>
        <p:nvPicPr>
          <p:cNvPr id="112" name="" descr=""/>
          <p:cNvPicPr/>
          <p:nvPr/>
        </p:nvPicPr>
        <p:blipFill>
          <a:blip r:embed="rId1"/>
          <a:stretch/>
        </p:blipFill>
        <p:spPr>
          <a:xfrm>
            <a:off x="1165680" y="1080000"/>
            <a:ext cx="6672240" cy="4500000"/>
          </a:xfrm>
          <a:prstGeom prst="rect">
            <a:avLst/>
          </a:prstGeom>
          <a:ln w="1800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TextShape 1"/>
          <p:cNvSpPr txBox="1"/>
          <p:nvPr/>
        </p:nvSpPr>
        <p:spPr>
          <a:xfrm>
            <a:off x="360000" y="900720"/>
            <a:ext cx="9000000" cy="35992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衰退</a:t>
            </a:r>
            <a:br/>
            <a:br/>
            <a:br/>
            <a:r>
              <a:rPr b="0" lang="ja-JP" sz="2000" spc="-1" strike="noStrike">
                <a:solidFill>
                  <a:srgbClr val="000000"/>
                </a:solidFill>
                <a:latin typeface="Arial"/>
              </a:rPr>
              <a:t>おわり</a:t>
            </a:r>
            <a:endParaRPr b="0" lang="en-US" sz="20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衰退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7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【衰退の自覚】</a:t>
            </a:r>
            <a:endParaRPr b="0" lang="en-US" sz="16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 </a:t>
            </a: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目に見えて自覚できれば、救いがある。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『ある部分では衰退しているが、別の部分は、むしろ成長している』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のであれば、衰退ではない。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現状維持だ。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『現状維持なんて、後退とイコール』という言葉がある。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１００％の同意はしかねるが、比較的、賛成寄りだ。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コレは、他人から言われる事ではない。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あくまで自分で気付く必要がある。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自分は衰退しているという自覚。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それを受けて、危機感を持った上で、どう行動するか。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衰退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9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【衰退を自覚したら】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 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『今まで武器だったものが、武器ではなくなった』時に。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・その武器を叩き直して、また戦えるようにする。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・別の武器を持って、戦えるようにする。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・戦線からは退き、兵士たちのサポートへ徹する。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・完全に別の戦場へ行く。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選択肢はいくらでもある。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ただ、『衰退している自覚がある』且つ、そのまま放置する。のであれば、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自覚無しの人間と、全く同じ。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表に出る結果は一緒。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ソイツらと同じで良いなら、放置で良い。その自分を許せるのであれば。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7" dur="indefinite" restart="never" nodeType="tmRoot">
          <p:childTnLst>
            <p:seq>
              <p:cTn id="48" dur="indefinite" nodeType="mainSeq">
                <p:childTnLst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衰退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1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【ネット記事】</a:t>
            </a:r>
            <a:endParaRPr b="0" lang="en-US" sz="16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別で、チラシの裏が出てきた。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ネット記事に対して、</a:t>
            </a:r>
            <a:r>
              <a:rPr b="0" lang="en-US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N</a:t>
            </a: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村さんが抱いた感想と、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該当記事の</a:t>
            </a:r>
            <a:r>
              <a:rPr b="0" lang="en-US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URL</a:t>
            </a: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https://futurizm.jp/questions/56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悪い見本かな？と思う。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 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先に</a:t>
            </a:r>
            <a:r>
              <a:rPr b="0" lang="en-US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N</a:t>
            </a: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村さんの感想から。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で、該当記事を見て、あなたは何を思う？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『ああ、確かに、</a:t>
            </a:r>
            <a:r>
              <a:rPr b="0" lang="en-US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N</a:t>
            </a: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村さんの感想わかるわ。』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</a:t>
            </a:r>
            <a:r>
              <a:rPr b="0" lang="en-US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N</a:t>
            </a: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村さんもズレてるぞ？』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『全く別の感想を持つ。』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01" dur="indefinite" restart="never" nodeType="tmRoot">
          <p:childTnLst>
            <p:seq>
              <p:cTn id="102" dur="indefinite" nodeType="mainSeq">
                <p:childTnLst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衰退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3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</a:t>
            </a:r>
            <a:r>
              <a:rPr b="1" lang="en-US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N</a:t>
            </a: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村さんの感想】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 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『プログラマーの衰えについて』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というテーマに対して、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自信満々で、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『全く感じない。深夜残業も、休日出勤もヨユー』という回答や、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『目や肩に疲労が来る。また、これは、プログラマー以外にも、一般的に言える話。』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という回答。。。。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 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えとね。。。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そもそも、その回答、メチャメチャズレテマスヨ。。。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 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47" dur="indefinite" restart="never" nodeType="tmRoot">
          <p:childTnLst>
            <p:seq>
              <p:cTn id="148" dur="indefinite" nodeType="mainSeq">
                <p:childTnLst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衰退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5" name="TextShape 2"/>
          <p:cNvSpPr txBox="1"/>
          <p:nvPr/>
        </p:nvSpPr>
        <p:spPr>
          <a:xfrm>
            <a:off x="0" y="722520"/>
            <a:ext cx="1008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2000" spc="-1" strike="noStrike">
                <a:solidFill>
                  <a:srgbClr val="342a06"/>
                </a:solidFill>
                <a:latin typeface="Arial"/>
              </a:rPr>
              <a:t>【</a:t>
            </a:r>
            <a:r>
              <a:rPr b="1" lang="en-US" sz="2000" spc="-1" strike="noStrike">
                <a:solidFill>
                  <a:srgbClr val="342a06"/>
                </a:solidFill>
                <a:latin typeface="Arial"/>
              </a:rPr>
              <a:t>N</a:t>
            </a:r>
            <a:r>
              <a:rPr b="1" lang="ja-JP" sz="2000" spc="-1" strike="noStrike">
                <a:solidFill>
                  <a:srgbClr val="342a06"/>
                </a:solidFill>
                <a:latin typeface="Arial"/>
              </a:rPr>
              <a:t>村さんの感想２</a:t>
            </a: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】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なんとなく、以下のような事について、言及されると思ってたんだが。。。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『新しい技術の吸収』について、とか、『新規のアーキテクトの理論、思想の踏襲』とか、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『新旧ハイブリットの、最適な提案』とかの、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『モノ作りをする能力』についての衰え。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『プログラマーの衰えについて』というテーマなら、そういう事じゃないの？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 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ただの、老化に伴う体力の減退の、話をしたいのなら、『プログラマーの衰え』なんていうテーマにしませんよ。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で、それすら推測できない上に、自覚ナシ。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 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で、こういった事に対して、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『主語が無いからや』、『説明不足』、『出題者が悪い』、『複数の解釈ができるような書き方は、不適切』とか言い出すけど。。。。。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アンタら、どう見ても、『一番安易に考えつく事』でしか解釈しないじゃん。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 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93" dur="indefinite" restart="never" nodeType="tmRoot">
          <p:childTnLst>
            <p:seq>
              <p:cTn id="194" dur="indefinite" nodeType="mainSeq">
                <p:childTnLst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衰退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7" name="TextShape 2"/>
          <p:cNvSpPr txBox="1"/>
          <p:nvPr/>
        </p:nvSpPr>
        <p:spPr>
          <a:xfrm>
            <a:off x="0" y="722520"/>
            <a:ext cx="1008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2000" spc="-1" strike="noStrike">
                <a:solidFill>
                  <a:srgbClr val="342a06"/>
                </a:solidFill>
                <a:latin typeface="Arial"/>
              </a:rPr>
              <a:t>【記事キャプ</a:t>
            </a: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】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 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  <p:pic>
        <p:nvPicPr>
          <p:cNvPr id="98" name="" descr=""/>
          <p:cNvPicPr/>
          <p:nvPr/>
        </p:nvPicPr>
        <p:blipFill>
          <a:blip r:embed="rId1"/>
          <a:stretch/>
        </p:blipFill>
        <p:spPr>
          <a:xfrm>
            <a:off x="540000" y="1183320"/>
            <a:ext cx="7381800" cy="3676680"/>
          </a:xfrm>
          <a:prstGeom prst="rect">
            <a:avLst/>
          </a:prstGeom>
          <a:ln w="1800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衰退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0" name="TextShape 2"/>
          <p:cNvSpPr txBox="1"/>
          <p:nvPr/>
        </p:nvSpPr>
        <p:spPr>
          <a:xfrm>
            <a:off x="0" y="722520"/>
            <a:ext cx="1008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2000" spc="-1" strike="noStrike">
                <a:solidFill>
                  <a:srgbClr val="342a06"/>
                </a:solidFill>
                <a:latin typeface="Arial"/>
              </a:rPr>
              <a:t>【記事キャプ</a:t>
            </a: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】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 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  <p:pic>
        <p:nvPicPr>
          <p:cNvPr id="101" name="" descr=""/>
          <p:cNvPicPr/>
          <p:nvPr/>
        </p:nvPicPr>
        <p:blipFill>
          <a:blip r:embed="rId1"/>
          <a:stretch/>
        </p:blipFill>
        <p:spPr>
          <a:xfrm>
            <a:off x="624960" y="1254960"/>
            <a:ext cx="7115040" cy="2705040"/>
          </a:xfrm>
          <a:prstGeom prst="rect">
            <a:avLst/>
          </a:prstGeom>
          <a:ln w="18000">
            <a:noFill/>
          </a:ln>
        </p:spPr>
      </p:pic>
      <p:pic>
        <p:nvPicPr>
          <p:cNvPr id="102" name="" descr=""/>
          <p:cNvPicPr/>
          <p:nvPr/>
        </p:nvPicPr>
        <p:blipFill>
          <a:blip r:embed="rId2"/>
          <a:stretch/>
        </p:blipFill>
        <p:spPr>
          <a:xfrm>
            <a:off x="624960" y="3735000"/>
            <a:ext cx="7077240" cy="1305000"/>
          </a:xfrm>
          <a:prstGeom prst="rect">
            <a:avLst/>
          </a:prstGeom>
          <a:ln w="1800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衰退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4" name="TextShape 2"/>
          <p:cNvSpPr txBox="1"/>
          <p:nvPr/>
        </p:nvSpPr>
        <p:spPr>
          <a:xfrm>
            <a:off x="0" y="722520"/>
            <a:ext cx="1008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2000" spc="-1" strike="noStrike">
                <a:solidFill>
                  <a:srgbClr val="342a06"/>
                </a:solidFill>
                <a:latin typeface="Arial"/>
              </a:rPr>
              <a:t>【記事キャプ</a:t>
            </a:r>
            <a:r>
              <a:rPr b="0" lang="ja-JP" sz="1300" spc="-1" strike="noStrike">
                <a:solidFill>
                  <a:srgbClr val="342a06"/>
                </a:solidFill>
                <a:latin typeface="Arial"/>
              </a:rPr>
              <a:t>】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567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 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  <p:pic>
        <p:nvPicPr>
          <p:cNvPr id="105" name="" descr=""/>
          <p:cNvPicPr/>
          <p:nvPr/>
        </p:nvPicPr>
        <p:blipFill>
          <a:blip r:embed="rId1"/>
          <a:stretch/>
        </p:blipFill>
        <p:spPr>
          <a:xfrm>
            <a:off x="702000" y="1128240"/>
            <a:ext cx="6858000" cy="3371760"/>
          </a:xfrm>
          <a:prstGeom prst="rect">
            <a:avLst/>
          </a:prstGeom>
          <a:ln w="18000">
            <a:noFill/>
          </a:ln>
        </p:spPr>
      </p:pic>
      <p:pic>
        <p:nvPicPr>
          <p:cNvPr id="106" name="" descr=""/>
          <p:cNvPicPr/>
          <p:nvPr/>
        </p:nvPicPr>
        <p:blipFill>
          <a:blip r:embed="rId2"/>
          <a:stretch/>
        </p:blipFill>
        <p:spPr>
          <a:xfrm>
            <a:off x="702000" y="4308120"/>
            <a:ext cx="7067520" cy="1076400"/>
          </a:xfrm>
          <a:prstGeom prst="rect">
            <a:avLst/>
          </a:prstGeom>
          <a:ln w="1800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1146</TotalTime>
  <Application>LibreOffice/6.4.6.2$Linux_X86_64 LibreOffice_project/40$Build-2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2021-07-24T05:53:39Z</dcterms:created>
  <dc:creator/>
  <dc:description/>
  <dc:language>ja-JP</dc:language>
  <cp:lastModifiedBy/>
  <dcterms:modified xsi:type="dcterms:W3CDTF">2021-08-12T10:50:42Z</dcterms:modified>
  <cp:revision>33</cp:revision>
  <dc:subject/>
  <dc:title>Blue Curve</dc:title>
</cp:coreProperties>
</file>