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heme/theme2.xml" ContentType="application/vnd.openxmlformats-officedocument.theme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_rels/slideLayout2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7.xml.rels" ContentType="application/vnd.openxmlformats-package.relationships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35247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6689160" y="288000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36000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3" name="PlaceHolder 6"/>
          <p:cNvSpPr>
            <a:spLocks noGrp="1"/>
          </p:cNvSpPr>
          <p:nvPr>
            <p:ph type="body"/>
          </p:nvPr>
        </p:nvSpPr>
        <p:spPr>
          <a:xfrm>
            <a:off x="35247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84" name="PlaceHolder 7"/>
          <p:cNvSpPr>
            <a:spLocks noGrp="1"/>
          </p:cNvSpPr>
          <p:nvPr>
            <p:ph type="body"/>
          </p:nvPr>
        </p:nvSpPr>
        <p:spPr>
          <a:xfrm>
            <a:off x="6689160" y="3726360"/>
            <a:ext cx="3013560" cy="7725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0" y="1620000"/>
            <a:ext cx="9000000" cy="5007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highlight>
                <a:srgbClr val="ffffff"/>
              </a:highlight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16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155920" y="372636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6000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155920" y="2880000"/>
            <a:ext cx="456732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360000" y="3726360"/>
            <a:ext cx="9360000" cy="772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4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 flipH="1" flipV="1">
            <a:off x="0" y="4500000"/>
            <a:ext cx="10080000" cy="1170000"/>
          </a:xfrm>
          <a:prstGeom prst="flowChartDocumen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0" y="1620000"/>
            <a:ext cx="9000000" cy="10800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60000" y="2880000"/>
            <a:ext cx="9360000" cy="1620000"/>
          </a:xfrm>
          <a:prstGeom prst="rect">
            <a:avLst/>
          </a:prstGeom>
        </p:spPr>
        <p:txBody>
          <a:bodyPr lIns="0" rIns="0" tIns="0" bIns="0">
            <a:normAutofit fontScale="49000"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3" name="TextShape 4"/>
          <p:cNvSpPr txBox="1"/>
          <p:nvPr/>
        </p:nvSpPr>
        <p:spPr>
          <a:xfrm>
            <a:off x="36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TextShape 5"/>
          <p:cNvSpPr txBox="1"/>
          <p:nvPr/>
        </p:nvSpPr>
        <p:spPr>
          <a:xfrm>
            <a:off x="3420000" y="5220000"/>
            <a:ext cx="32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Shape 6"/>
          <p:cNvSpPr txBox="1"/>
          <p:nvPr/>
        </p:nvSpPr>
        <p:spPr>
          <a:xfrm>
            <a:off x="7380000" y="5220000"/>
            <a:ext cx="2340000" cy="36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algn="r"/>
            <a:fld id="{C382DD0C-8A48-44E3-A921-475C2A2C49D4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0"/>
            <a:ext cx="10076760" cy="72000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3" name="CustomShape 2"/>
          <p:cNvSpPr/>
          <p:nvPr/>
        </p:nvSpPr>
        <p:spPr>
          <a:xfrm>
            <a:off x="3240" y="5040000"/>
            <a:ext cx="10076760" cy="631440"/>
          </a:xfrm>
          <a:prstGeom prst="rect">
            <a:avLst/>
          </a:prstGeom>
          <a:gradFill rotWithShape="0">
            <a:gsLst>
              <a:gs pos="0">
                <a:srgbClr val="77caee"/>
              </a:gs>
              <a:gs pos="100000">
                <a:srgbClr val="009bdd"/>
              </a:gs>
            </a:gsLst>
            <a:lin ang="10800000"/>
          </a:gradFill>
          <a:ln w="18000">
            <a:noFill/>
          </a:ln>
          <a:effectLst>
            <a:outerShdw dist="10800" dir="5400000">
              <a:srgbClr val="009bdd"/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44" name="PlaceHolder 3"/>
          <p:cNvSpPr>
            <a:spLocks noGrp="1"/>
          </p:cNvSpPr>
          <p:nvPr>
            <p:ph type="title"/>
          </p:nvPr>
        </p:nvSpPr>
        <p:spPr>
          <a:xfrm>
            <a:off x="360000" y="180000"/>
            <a:ext cx="9360000" cy="478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ja-JP" sz="3300" spc="-1" strike="noStrike">
                <a:solidFill>
                  <a:srgbClr val="ffffff"/>
                </a:solidFill>
                <a:latin typeface="Arial"/>
              </a:rPr>
              <a:t>タイトルテキストの書式を編集するにはクリックします。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360000" y="1080000"/>
            <a:ext cx="9360000" cy="360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Bef>
                <a:spcPts val="106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2400" spc="-1" strike="noStrike">
                <a:solidFill>
                  <a:srgbClr val="009bdd"/>
                </a:solidFill>
                <a:latin typeface="Arial"/>
              </a:rPr>
              <a:t>アウトラインテキストの書式を編集するにはクリックします。</a:t>
            </a: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lvl="1" marL="864000" indent="-324000">
              <a:spcBef>
                <a:spcPts val="85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2100" spc="-1" strike="noStrike">
                <a:solidFill>
                  <a:srgbClr val="009bdd"/>
                </a:solidFill>
                <a:latin typeface="Arial"/>
              </a:rPr>
              <a:t>2</a:t>
            </a:r>
            <a:r>
              <a:rPr b="0" lang="ja-JP" sz="21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2100" spc="-1" strike="noStrike">
              <a:solidFill>
                <a:srgbClr val="009bdd"/>
              </a:solidFill>
              <a:latin typeface="Arial"/>
            </a:endParaRPr>
          </a:p>
          <a:p>
            <a:pPr lvl="2" marL="1296000" indent="-288000">
              <a:spcBef>
                <a:spcPts val="635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9bdd"/>
                </a:solidFill>
                <a:latin typeface="Arial"/>
              </a:rPr>
              <a:t>3</a:t>
            </a:r>
            <a:r>
              <a:rPr b="0" lang="ja-JP" sz="18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800" spc="-1" strike="noStrike">
              <a:solidFill>
                <a:srgbClr val="009bdd"/>
              </a:solidFill>
              <a:latin typeface="Arial"/>
            </a:endParaRPr>
          </a:p>
          <a:p>
            <a:pPr lvl="3" marL="1728000" indent="-216000">
              <a:spcBef>
                <a:spcPts val="422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4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4" marL="2160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5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5" marL="2592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6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lvl="6" marL="3024000" indent="-216000">
              <a:spcBef>
                <a:spcPts val="210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009bdd"/>
                </a:solidFill>
                <a:latin typeface="Arial"/>
              </a:rPr>
              <a:t>7</a:t>
            </a:r>
            <a:r>
              <a:rPr b="0" lang="ja-JP" sz="1500" spc="-1" strike="noStrike">
                <a:solidFill>
                  <a:srgbClr val="009bdd"/>
                </a:solidFill>
                <a:latin typeface="Arial"/>
              </a:rPr>
              <a:t>レベル目のアウトライン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dt"/>
          </p:nvPr>
        </p:nvSpPr>
        <p:spPr>
          <a:xfrm>
            <a:off x="36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&lt;日付/時刻&gt;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ftr"/>
          </p:nvPr>
        </p:nvSpPr>
        <p:spPr>
          <a:xfrm>
            <a:off x="3420000" y="5220000"/>
            <a:ext cx="32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US" sz="1400" spc="-1" strike="noStrike">
                <a:solidFill>
                  <a:srgbClr val="ffffff"/>
                </a:solidFill>
                <a:latin typeface="Arial"/>
              </a:rPr>
              <a:t>&lt;フッター&gt;</a:t>
            </a:r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sldNum"/>
          </p:nvPr>
        </p:nvSpPr>
        <p:spPr>
          <a:xfrm>
            <a:off x="7380000" y="5220000"/>
            <a:ext cx="2340000" cy="3600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D0E62986-4833-4E1D-8182-595A8B27C53D}" type="slidenum">
              <a:rPr b="0" lang="en-US" sz="1400" spc="-1" strike="noStrike">
                <a:solidFill>
                  <a:srgbClr val="ffffff"/>
                </a:solidFill>
                <a:latin typeface="Arial"/>
              </a:rPr>
              <a:t>&lt;番号&gt;</a:t>
            </a:fld>
            <a:endParaRPr b="0" lang="en-US" sz="1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0" y="1620000"/>
            <a:ext cx="9000000" cy="10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3300" spc="-1" strike="noStrike">
                <a:solidFill>
                  <a:srgbClr val="dd4100"/>
                </a:solidFill>
                <a:latin typeface="Arial"/>
              </a:rPr>
              <a:t>	</a:t>
            </a:r>
            <a:r>
              <a:rPr b="0" lang="ja-JP" sz="3300" spc="-1" strike="noStrike">
                <a:solidFill>
                  <a:srgbClr val="dd4100"/>
                </a:solidFill>
                <a:latin typeface="Arial"/>
              </a:rPr>
              <a:t>生活</a:t>
            </a:r>
            <a:endParaRPr b="0" lang="en-US" sz="33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生活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【特にここ最近思うこと】</a:t>
            </a: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en-US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 </a:t>
            </a: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非常に不安定なものなんだね。と感じる。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同時に、柔軟性、順応性ハンパねーな。と。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コロナ以降の常識も、割と『当たり前』になってきてしまっている。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ライフステージ毎の、変化にも、フツーに対応してるしね。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渦中にいる時は、『コレが当たり前。』、『コレが一生続く』かのような錯覚してしまう。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不思議。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学校に行くこと。仕事に行くこと。どれも、期間限定のものなのに。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マスクをすること。消毒をすること。つい最近の事なのに。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捉え方を変えると、『固執する事は無い。』。『こうでなきゃいけない』なんて無い。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5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だから、変化を恐れる必要も無いし、変化に対しては前向きに順応できる。</a:t>
            </a:r>
            <a:endParaRPr b="0" lang="en-US" sz="15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生活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1" lang="ja-JP" sz="16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【小学校時代】</a:t>
            </a:r>
            <a:endParaRPr b="0" lang="en-US" sz="16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学校へ行くのが当たり前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給食食べるのが当たり前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学校いって、授業受けて、給食食べて、学校終わって。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・友達と遊ぶ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・塾なり習い事なり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・テレビ見る　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・家族と何かしら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・宿題する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くらいの行動。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夏休みや冬休みってのがあって、労働とかいう概念ナシ。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家事や育児も、まあ無い。コレが『生活』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7" dur="indefinite" restart="never" nodeType="tmRoot">
          <p:childTnLst>
            <p:seq>
              <p:cTn id="48" dur="indefinite" nodeType="mainSeq">
                <p:childTnLst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生活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0" y="72000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【中学・高校】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部活とか、勉強とか受験とか、恋愛の要素が入る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人によっては労働や、出産、育児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まだ、『生活させて貰っている』状態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【大学】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ほぼニート。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授業、課題、レポート、バイト、飲み会、部活、サークル活動。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加えて、免許があり、成人になり、行動範囲が広がり、自由な時間とお金が増える。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多少は、分別がつくようになるが、その分、『自分ルール』の適用や、『勝手な判断』での行動も。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自由を履き違え、間違った方向に進む事もある。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自立はできておらず、完全に『生活させて貰っている』</a:t>
            </a: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状態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7" dur="indefinite" restart="never" nodeType="tmRoot">
          <p:childTnLst>
            <p:seq>
              <p:cTn id="98" dur="indefinite" nodeType="mainSeq">
                <p:childTnLst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生活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0" y="72000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【社会人（独身）】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労働が、大半を占める。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働いて、帰ってきて、また働いて、寝る。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貴重な土日は、お勉強。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たまに休日出勤とかも。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ようやく、『生活させて貰っている』状態からの脱却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多少、経済的に余裕が出来、趣味など、日々の生活を豊かにするためのアイテムを充実させる事が可能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関わる人が増え、今までの『普通』や『常識』が、通用しない。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『責任』というものの意味を実感する。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人が決めた枠。といったものが、ほぼ無くなるため、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『自分で決めないと行けない。』『自分で組み立てていかないといけない』事が増える。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『こう過ごしなさい』、『最低限、ここまでは出来るようになりなさい。』が無くなるため、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個人による差が大きくなる。好きなだけ成長できるし、好きなだけ堕落できる。その全てが自己責任。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43" dur="indefinite" restart="never" nodeType="tmRoot">
          <p:childTnLst>
            <p:seq>
              <p:cTn id="144" dur="indefinite" nodeType="mainSeq">
                <p:childTnLst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360000" y="104400"/>
            <a:ext cx="9360000" cy="6296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生活</a:t>
            </a:r>
            <a:endParaRPr b="0" lang="en-US" sz="33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0" y="722520"/>
            <a:ext cx="9360000" cy="43174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24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【社会人（結婚、出産）】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自分ではなく、『配偶者』、『扶養家族』が生活の中心となる。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自分勝手な振る舞いは許されない。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『自分がちゃんとしないと「生活」ができなくなる人が居る』という事実。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背負う事で発生する責任感。プラスにするも、マイナスにするも、自分次第。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【退職後】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働かない。が日常。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ここまでの過ごし方の成果が大きく現れる。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人に対して誠実に接してきたのか、否か。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自身の人生の価値や、得たもの。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どれだけの人に感謝してきたのか。感謝されてきたのか。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これから先、どう感謝していくのか、いかないのか。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可能性は無限大にある。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  <a:p>
            <a:pPr marL="432000" indent="-324000">
              <a:spcBef>
                <a:spcPts val="283"/>
              </a:spcBef>
              <a:buClr>
                <a:srgbClr val="77caee"/>
              </a:buClr>
              <a:buSzPct val="45000"/>
              <a:buFont typeface="Wingdings" charset="2"/>
              <a:buChar char=""/>
            </a:pPr>
            <a:r>
              <a:rPr b="0" lang="ja-JP" sz="1300" spc="-1" strike="noStrike">
                <a:solidFill>
                  <a:srgbClr val="342a06"/>
                </a:solidFill>
                <a:latin typeface="メイリオ"/>
                <a:ea typeface="メイリオ"/>
              </a:rPr>
              <a:t>心の体力は、まだ残っているか。</a:t>
            </a:r>
            <a:endParaRPr b="0" lang="en-US" sz="1300" spc="-1" strike="noStrike">
              <a:solidFill>
                <a:srgbClr val="009bdd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97" dur="indefinite" restart="never" nodeType="tmRoot">
          <p:childTnLst>
            <p:seq>
              <p:cTn id="198" dur="indefinite" nodeType="mainSeq">
                <p:childTnLst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360000" y="900720"/>
            <a:ext cx="9000000" cy="35992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US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	</a:t>
            </a:r>
            <a:r>
              <a:rPr b="1" lang="ja-JP" sz="3300" spc="-1" strike="noStrike">
                <a:solidFill>
                  <a:srgbClr val="342a06"/>
                </a:solidFill>
                <a:latin typeface="メイリオ"/>
                <a:ea typeface="メイリオ"/>
              </a:rPr>
              <a:t>生活</a:t>
            </a:r>
            <a:br/>
            <a:br/>
            <a:br/>
            <a:r>
              <a:rPr b="0" lang="ja-JP" sz="2000" spc="-1" strike="noStrike">
                <a:solidFill>
                  <a:srgbClr val="000000"/>
                </a:solidFill>
                <a:latin typeface="Arial"/>
              </a:rPr>
              <a:t>おわり</a:t>
            </a:r>
            <a:endParaRPr b="0" lang="en-US" sz="2000" spc="-1" strike="noStrike">
              <a:solidFill>
                <a:srgbClr val="dd41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1229</TotalTime>
  <Application>LibreOffice/6.4.6.2$Linux_X86_64 LibreOffice_project/40$Build-2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2021-07-24T05:53:39Z</dcterms:created>
  <dc:creator/>
  <dc:description/>
  <dc:language>ja-JP</dc:language>
  <cp:lastModifiedBy/>
  <dcterms:modified xsi:type="dcterms:W3CDTF">2021-08-18T13:10:11Z</dcterms:modified>
  <cp:revision>44</cp:revision>
  <dc:subject/>
  <dc:title>Blue Curve</dc:title>
</cp:coreProperties>
</file>