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0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21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8999280" cy="5004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8999280" cy="5004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 fontScale="82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8999280" cy="5004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-720" y="4499280"/>
            <a:ext cx="10079280" cy="116928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360000" y="5220000"/>
            <a:ext cx="233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</a:t>
            </a:r>
            <a:r>
              <a:rPr b="0" lang="ja-JP" sz="1400" spc="-1" strike="noStrike">
                <a:solidFill>
                  <a:srgbClr val="ffffff"/>
                </a:solidFill>
                <a:latin typeface="Arial"/>
                <a:ea typeface="DejaVu Sans"/>
              </a:rPr>
              <a:t>日付</a:t>
            </a:r>
            <a:r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/</a:t>
            </a:r>
            <a:r>
              <a:rPr b="0" lang="ja-JP" sz="1400" spc="-1" strike="noStrike">
                <a:solidFill>
                  <a:srgbClr val="ffffff"/>
                </a:solidFill>
                <a:latin typeface="Arial"/>
                <a:ea typeface="DejaVu Sans"/>
              </a:rPr>
              <a:t>時刻</a:t>
            </a:r>
            <a:r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&gt;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3420000" y="5220000"/>
            <a:ext cx="323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</a:t>
            </a:r>
            <a:r>
              <a:rPr b="0" lang="ja-JP" sz="1400" spc="-1" strike="noStrike">
                <a:solidFill>
                  <a:srgbClr val="ffffff"/>
                </a:solidFill>
                <a:latin typeface="Arial"/>
                <a:ea typeface="DejaVu Sans"/>
              </a:rPr>
              <a:t>フッター</a:t>
            </a:r>
            <a:r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&gt;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7380000" y="5220000"/>
            <a:ext cx="233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r">
              <a:lnSpc>
                <a:spcPct val="100000"/>
              </a:lnSpc>
            </a:pPr>
            <a:fld id="{B2576061-0164-4520-BA8E-ED86A1B56E58}" type="slidenum">
              <a:rPr b="0" lang="en-US" sz="1400" spc="-1" strike="noStrike">
                <a:solidFill>
                  <a:srgbClr val="ffffff"/>
                </a:solidFill>
                <a:latin typeface="Arial"/>
                <a:ea typeface="DejaVu Sans"/>
              </a:rPr>
              <a:t>&lt;番号&gt;</a:t>
            </a:fld>
            <a:endParaRPr b="0" lang="en-US" sz="1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0" y="1620000"/>
            <a:ext cx="8999280" cy="1079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4400" spc="-1" strike="noStrike">
                <a:latin typeface="Arial"/>
              </a:rPr>
              <a:t>タイトルテキストの書式を編集するにはクリックします。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3200" spc="-1" strike="noStrike">
                <a:latin typeface="Arial"/>
              </a:rPr>
              <a:t>アウトラインテキストの書式を編集するにはクリックします。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2</a:t>
            </a:r>
            <a:r>
              <a:rPr b="0" lang="ja-JP" sz="2800" spc="-1" strike="noStrike">
                <a:latin typeface="Arial"/>
              </a:rPr>
              <a:t>レベル目のアウトライン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3</a:t>
            </a:r>
            <a:r>
              <a:rPr b="0" lang="ja-JP" sz="2400" spc="-1" strike="noStrike">
                <a:latin typeface="Arial"/>
              </a:rPr>
              <a:t>レベル目のアウトライン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4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5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6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7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040" cy="71928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040" cy="63072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4400" spc="-1" strike="noStrike">
                <a:latin typeface="Arial"/>
              </a:rPr>
              <a:t>タイトルテキストの書式を編集するにはクリックします。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3200" spc="-1" strike="noStrike">
                <a:latin typeface="Arial"/>
              </a:rPr>
              <a:t>アウトラインテキストの書式を編集するにはクリックします。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2</a:t>
            </a:r>
            <a:r>
              <a:rPr b="0" lang="ja-JP" sz="2800" spc="-1" strike="noStrike">
                <a:latin typeface="Arial"/>
              </a:rPr>
              <a:t>レベル目のアウトライン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3</a:t>
            </a:r>
            <a:r>
              <a:rPr b="0" lang="ja-JP" sz="2400" spc="-1" strike="noStrike">
                <a:latin typeface="Arial"/>
              </a:rPr>
              <a:t>レベル目のアウトライン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4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5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6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7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0" y="0"/>
            <a:ext cx="10076040" cy="71928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3" name="CustomShape 2"/>
          <p:cNvSpPr/>
          <p:nvPr/>
        </p:nvSpPr>
        <p:spPr>
          <a:xfrm>
            <a:off x="3240" y="5040000"/>
            <a:ext cx="10076040" cy="63072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4" name="PlaceHolder 3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4400" spc="-1" strike="noStrike">
                <a:latin typeface="Arial"/>
              </a:rPr>
              <a:t>タイトルテキストの書式を編集するにはクリックします。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73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3200" spc="-1" strike="noStrike">
                <a:latin typeface="Arial"/>
              </a:rPr>
              <a:t>アウトラインテキストの書式を編集するにはクリックします。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2</a:t>
            </a:r>
            <a:r>
              <a:rPr b="0" lang="ja-JP" sz="2800" spc="-1" strike="noStrike">
                <a:latin typeface="Arial"/>
              </a:rPr>
              <a:t>レベル目のアウトライン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3</a:t>
            </a:r>
            <a:r>
              <a:rPr b="0" lang="ja-JP" sz="2400" spc="-1" strike="noStrike">
                <a:latin typeface="Arial"/>
              </a:rPr>
              <a:t>レベル目のアウトライン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4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5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6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7</a:t>
            </a:r>
            <a:r>
              <a:rPr b="0" lang="ja-JP" sz="2000" spc="-1" strike="noStrike">
                <a:latin typeface="Arial"/>
              </a:rPr>
              <a:t>レベル目のアウトライン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0" y="1620000"/>
            <a:ext cx="8999280" cy="107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dd4100"/>
                </a:solidFill>
                <a:latin typeface="Arial"/>
                <a:ea typeface="DejaVu Sans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0" y="72252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所要時間：１４日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見出し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１：開発を始める前に。（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0.5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　　　　　　　　　　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２：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アプリ開発環境の構築　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0.5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　　　　　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３：アプリの原型を作る　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1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４：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WebAPI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にアクセスする（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1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５：アーキテクチャとデザインを調整する（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1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６：ユーザ固有の情報にアクセスする（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2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７：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Fragment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Activity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を遷移する 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2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８：データを送信する   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2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９：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OAuth2.0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を実装する。 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2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１０：画像のアップロードとプロファイラーの活用 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2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7" dur="indefinite" restart="never" nodeType="tmRoot">
          <p:childTnLst>
            <p:seq>
              <p:cTn id="148" dur="indefinite" nodeType="mainSeq">
                <p:childTnLst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−１】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１：開発を始める前に。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Android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とは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Android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アプリの開発と配布に必要なもの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２：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Android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アプリ開発環境の構築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AndroidStudio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とは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開発環境のセットアップ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プロジェクトを作成する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アプリを実行する。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−２】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３：アプリの原型を作る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なぜ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Mastodon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クライアントなのか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プロジェクトを作成する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表示内容を変更する（レイアウトエディタ）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DataBinding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を使って表示を変更する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Fragment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を表示する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(Activity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Fragment)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ボタンを押して処理をする（エラーが起きた時も）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−３】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４：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WebAPI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にアクセスする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MastdonAPI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にアクセスする（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sourceCmpatibity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とは）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コルーチンで、非同期処理をする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JSON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を取り扱う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リスト形式で表示する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一方向データバインディングを使う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添付画像処理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スクロールで追加読み込みをする。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リストを下に引いて更新する（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Pull-to-Refresh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実行中のコルーチンをキャンセルする。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(Activity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Fragment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のライフサイクル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)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−４】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５：アーキテクチャとデザインを調整する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LiveData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の導入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Repositry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パターンの導入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ＭＶＶＭアーキテクチャの導入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LifeCycleObserver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を使う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デザインを調整する。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６：ユーザ固有の情報にアクセスする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開発者用アクセストークンを取得する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ホームタイムラインを取得する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アカウント情報を取得する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Toot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の詳細画面を作成する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Toot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詳細画面を表示する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詳細画面にすべての画像を表示する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−５】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７：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Fragment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Activity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を遷移する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パッケージを分割する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下メニュー（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BottomNavigation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）を追加する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選択したメニューに応じて表示するタイムラインを切り替える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Activity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を表示する（画面遷移）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８：データを送信する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Toot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投稿画面を作成する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投稿画面を表示する。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投稿を実行する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投稿処理を作りこむ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投稿を削除する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−６】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９：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OAuth2.0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を実装する。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必要な情報を準備する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ログイン画面を作成する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認可コードを取得する（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WebView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とは）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アクセストークンを取得する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外部ブラウザでログインする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１０：画像のアップロードとプロファイラーの活用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エラーを処理する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RecuclerView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を効率的に更新する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投稿に画像を添付する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画像をアップロードする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0" y="72252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スマートホームスケジュール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所要時間：１０日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見出し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スマートスピーカー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スケジュール：所要時間：１０日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１：スマートスピーカーで何ができるか　　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0.5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２：『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IFTTT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』でスマートスピーカーと各種サービスを繋げてみよう　（１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.5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３：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IFTTT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と自宅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PC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でスマートホームを実現しよう　（１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.5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４：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SDK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でアプリを作ろう（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Amazon Echo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　（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5.5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日）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５：応用から申請まで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(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１日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1" dur="indefinite" restart="never" nodeType="tmRoot">
          <p:childTnLst>
            <p:seq>
              <p:cTn id="162" dur="indefinite" nodeType="mainSeq">
                <p:childTnLst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スマートホームスケジュール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−１】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１：スマートスピーカーで何ができるか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スマートスピーカーの種類と比較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プログラマーがスマートスピーカーでできること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AmazonEcho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の特徴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２：『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IFTTT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』でスマートスピーカーと各種サービスを繋げてみよう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IFTTT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とは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フレーズに応じて定型メールを送信しよう。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EverNote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にメモを追加してみよう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Line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にカスタムメッセージを送ろう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スマートホームスケジュール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−２】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３：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IFTTT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と自宅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PC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でスマートホームを実現しよう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スマートスピーカーで、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PC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を操作しよう（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Beebotte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登録、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ngrok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登録、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Node.js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セットアップ）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PC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内の音声ファイルを再生しよう（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Beebotte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でチャンネルとアクション作成、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Node.js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で待ち受けクライアント）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声で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Web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カメラを操作して撮影しよう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４：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SDK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でアプリを作ろう（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Amazon Echo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Alexa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のスキルについて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スキル開発に必要なもの（各種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Amazon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アカウント）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挨拶アプリを作ろう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サイコロアプリを作ろう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数当てゲームを作ろう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ゲームにスコア機能を付けよう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肥満度（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BMI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）の計算アプリを作ろう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会議室予約アプリを作ろう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0" y="72252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【前置き　（なりたい姿と求められている姿　スピンオフ）】</a:t>
            </a:r>
            <a:endParaRPr b="0" lang="en-US" sz="16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2021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年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月に復帰を予定している。</a:t>
            </a:r>
            <a:endParaRPr b="0" lang="en-US" sz="15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その上で、『どんな姿』で復帰するのか。</a:t>
            </a:r>
            <a:endParaRPr b="0" lang="en-US" sz="15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何を持って、復帰と言えるのか。</a:t>
            </a:r>
            <a:endParaRPr b="0" lang="en-US" sz="15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ただ、仕事さえすれば『復帰』では無いだろう。</a:t>
            </a:r>
            <a:endParaRPr b="0" lang="en-US" sz="15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果たすべき役割を果たし、期待されている結果を出せてこその、復帰だろう。</a:t>
            </a:r>
            <a:endParaRPr b="0" lang="en-US" sz="15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以下２軸で、考えてみる。その上で、それまでの過ごし方を考えてみる。</a:t>
            </a:r>
            <a:endParaRPr b="0" lang="en-US" sz="15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2021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年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月時点で、なっておきたい姿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2021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年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月時点で、求められている姿　　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①考えてみる。ゴールを決めてみる。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②ゴールから、逆算してスケジュールを立ててみる。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③ズレていれば、修正してみる。　←（①のあとで、まずは相談）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スマートホームスケジュール</a:t>
            </a:r>
            <a:r>
              <a:rPr b="1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−３】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５：応用から申請まで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画像付きアプリを作ろう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SSML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で読み上げに表情を付けよう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Amazon Echo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アプリを公開しよう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360000" y="900720"/>
            <a:ext cx="8999280" cy="3598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  <a:ea typeface="メイリオ"/>
              </a:rPr>
              <a:t>おわり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【前置き２　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ゴールはコレです。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＜成果物：モノ＞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『３つの「全く知らない事」について説明資料とサンプルプログラム作成』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『コレ読んで、コレの通りに実施すれば、アウトプットまで持っていける。資料とサンプル』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＜成果物：能力＞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『全く知らない事について、説明できるだけの知識を身に着け、それを展開する。』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『上記を繰り返し、速度、品質ともにブラッシュアップ』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成果物もそうだが、『その能力を取り戻す。』『勘どころを取り戻す』こと。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＜資料・サンプルプログラム作成のターゲット候補＞</a:t>
            </a:r>
            <a:endParaRPr b="0" lang="en-US" sz="15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・「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」言語の環境構築と、サンプルプログラム。何が出来るの？何がいいの？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AndtoriStudio+kotlin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を使用した、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android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アプリ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・スマートスピーカー用アプリ開発。（環境構築、サンプル作成）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Python+Django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でシステム開発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3" dur="indefinite" restart="never" nodeType="tmRoot">
          <p:childTnLst>
            <p:seq>
              <p:cTn id="54" dur="indefinite" nodeType="mainSeq">
                <p:childTnLst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0" y="72252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【実現するためのスケジュールです。】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所要時間：４日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[android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所要時間：１４日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スマートホームスケジュール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所要時間：１０日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5" dur="indefinite" restart="never" nodeType="tmRoot">
          <p:childTnLst>
            <p:seq>
              <p:cTn id="96" dur="indefinite" nodeType="mainSeq">
                <p:childTnLst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0" y="72252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所要時間：４日】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見出し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１：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プログラミングを実行できるようにする。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２：よく使うデータ型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Chapter3: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処理の流れを操る制御文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４：複雑な処理をまとめる関数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５：複雑なデータ構造を記述する構造体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６：データを直接指し示すポインタ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７：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プログラミングの注意事項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８：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言語の魅力を体験するプログラム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１日２チャプターずつ、合計４日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1" dur="indefinite" restart="never" nodeType="tmRoot">
          <p:childTnLst>
            <p:seq>
              <p:cTn id="102" dur="indefinite" nodeType="mainSeq">
                <p:childTnLst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−１】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プログラミングを実行できるようにする。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コンパイラのインストール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・作成・ビルド（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.exe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ファイル作成）実行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VisualStudioCode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のインストール、日本語化、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プラグインのインストールと実行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・別のソースファイルを書いて　ビルド、実行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２：よく使うデータ型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数値のデータ型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文字列型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データの集合体（配列とスライス）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ブール型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それぞれのプログラムの作成、ビルド、実行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5" dur="indefinite" restart="never" nodeType="tmRoot">
          <p:childTnLst>
            <p:seq>
              <p:cTn id="116" dur="indefinite" nodeType="mainSeq">
                <p:childTnLst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−２】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Chapter3: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処理の流れを操る制御文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繰り返す（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for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文、２次元配列上での繰り返し）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もし…なら、（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if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文）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switch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文　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高度な制御文（論理性・論理和を用いた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if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文、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switch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文の便利な使い方）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４：複雑な処理をまとめる関数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関数の定義と呼び出し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関数の値を用いる（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Prontf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関数、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main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関数、複数の戻り値を与える）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値としての関数（関数の値ではなく、「関数が値」、関数を引数にとる関数）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クロージャという特殊な関数（関数を実行するたびに加算される？クロージャのどこかいいいのか）</a:t>
            </a: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3" dur="indefinite" restart="never" nodeType="tmRoot">
          <p:childTnLst>
            <p:seq>
              <p:cTn id="124" dur="indefinite" nodeType="mainSeq">
                <p:childTnLst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−３】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５：複雑なデータ構造を記述する構造体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フィールドだけを持つ構造体　（フィールド、ゲッター、セッター）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構造体にメソッドを与える。（メソッドを用いたプログラム、構造体と同名のメソッド）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構造体の初期化、チェイン、メソッドのチェインを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main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関数で作成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インターフェイス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６：データを直接指し示すポインタ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アドレスとポインタ（変数から変数へ、アドアレスを指定して内容の呼び出し、書き換え）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関数とポインタ（アドレスを引数に渡す関数、クロージャの謎、構造体のポインタと関数）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メソッドとポインタ（構造体にポインタを使いたい理由、レシーバを構造体のポインタにする）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ポインタ使用上の注意（メソッドのチェインとの使い分け、構造体のフィールドにポインタ表現を用いる）</a:t>
            </a: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1" dur="indefinite" restart="never" nodeType="tmRoot">
          <p:childTnLst>
            <p:seq>
              <p:cTn id="132" dur="indefinite" nodeType="mainSeq">
                <p:childTnLst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360000" y="104400"/>
            <a:ext cx="9359280" cy="62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  <a:ea typeface="DejaVu Sans"/>
              </a:rPr>
              <a:t>スケジュール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0" y="720000"/>
            <a:ext cx="9359280" cy="431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[Go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言語スケジュール</a:t>
            </a:r>
            <a:r>
              <a:rPr b="1" lang="en-US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詳細　−４】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&lt;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詳細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&gt;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７：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プログラミングの注意事項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値が無い・定義をしない（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nil,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変数を宣言したままの場合、配列とスライスで要素を決めない場合）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基本的な型変換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エラーの扱い（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Atoi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が返す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error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型インスタンス、結果とエラーインスタンスともに返す関数）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高度なデータ型（複素数、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map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range,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文字列の解析）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Chapter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８：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言語の魅力を体験するプログラム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入出力（キーボード入力、ファイル入出力）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画像処理（画像の読み込み、画像の作成と書き込み）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並列処理（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goroutine(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ゴルーチン、チャンネル、複数のチャンネルを使い分ける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)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Go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言語で書ける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Web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サーバ（パッケージ導入、仕組み、テンプレート〜ファイルを読み込む、フォームの送信データを受け取る）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</a:t>
            </a:r>
            <a:endParaRPr b="0" lang="en-US" sz="13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</a:pPr>
            <a:endParaRPr b="0" lang="en-US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9" dur="indefinite" restart="never" nodeType="tmRoot">
          <p:childTnLst>
            <p:seq>
              <p:cTn id="140" dur="indefinite" nodeType="mainSeq">
                <p:childTnLst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2722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2021-08-26T15:32:09Z</dcterms:modified>
  <cp:revision>70</cp:revision>
  <dc:subject/>
  <dc:title>Blue Curve</dc:title>
</cp:coreProperties>
</file>