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ppt/_rels/presentation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heme/theme2.xml" ContentType="application/vnd.openxmlformats-officedocument.theme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_rels/slideLayout2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7.xml.rels" ContentType="application/vnd.openxmlformats-package.relationships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5247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6891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36000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35247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66891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0" y="1620000"/>
            <a:ext cx="9000000" cy="500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35247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6891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36000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 type="body"/>
          </p:nvPr>
        </p:nvSpPr>
        <p:spPr>
          <a:xfrm>
            <a:off x="35247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4" name="PlaceHolder 7"/>
          <p:cNvSpPr>
            <a:spLocks noGrp="1"/>
          </p:cNvSpPr>
          <p:nvPr>
            <p:ph type="body"/>
          </p:nvPr>
        </p:nvSpPr>
        <p:spPr>
          <a:xfrm>
            <a:off x="66891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0" y="1620000"/>
            <a:ext cx="9000000" cy="500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 flipH="1" flipV="1">
            <a:off x="0" y="4500000"/>
            <a:ext cx="10080000" cy="1170000"/>
          </a:xfrm>
          <a:prstGeom prst="flowChartDocumen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ja-JP" sz="3300" spc="-1" strike="noStrike">
                <a:solidFill>
                  <a:srgbClr val="dd4100"/>
                </a:solidFill>
                <a:latin typeface="Arial"/>
              </a:rPr>
              <a:t>タイトルテキストの書式を編集するにはクリックします。</a:t>
            </a:r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 fontScale="49000"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400" spc="-1" strike="noStrike">
                <a:solidFill>
                  <a:srgbClr val="009bdd"/>
                </a:solidFill>
                <a:latin typeface="Arial"/>
              </a:rPr>
              <a:t>アウトラインテキストの書式を編集するにはクリックします。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lvl="1" marL="864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2</a:t>
            </a:r>
            <a:r>
              <a:rPr b="0" lang="ja-JP" sz="21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2100" spc="-1" strike="noStrike">
              <a:solidFill>
                <a:srgbClr val="009bdd"/>
              </a:solidFill>
              <a:latin typeface="Arial"/>
            </a:endParaRPr>
          </a:p>
          <a:p>
            <a:pPr lvl="2" marL="1296000" indent="-288000">
              <a:spcBef>
                <a:spcPts val="63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9bdd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lvl="3" marL="1728000" indent="-216000">
              <a:spcBef>
                <a:spcPts val="422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4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4" marL="2160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5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5" marL="2592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6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6" marL="3024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7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" name="TextShape 4"/>
          <p:cNvSpPr txBox="1"/>
          <p:nvPr/>
        </p:nvSpPr>
        <p:spPr>
          <a:xfrm>
            <a:off x="360000" y="5220000"/>
            <a:ext cx="23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&lt;日付/時刻&gt;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TextShape 5"/>
          <p:cNvSpPr txBox="1"/>
          <p:nvPr/>
        </p:nvSpPr>
        <p:spPr>
          <a:xfrm>
            <a:off x="3420000" y="5220000"/>
            <a:ext cx="32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&lt;フッター&gt;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Shape 6"/>
          <p:cNvSpPr txBox="1"/>
          <p:nvPr/>
        </p:nvSpPr>
        <p:spPr>
          <a:xfrm>
            <a:off x="7380000" y="5220000"/>
            <a:ext cx="23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algn="r"/>
            <a:fld id="{EDBE9D8D-32A6-47A6-A994-1DE72F995540}" type="slidenum">
              <a:rPr b="0" lang="en-US" sz="1400" spc="-1" strike="noStrike">
                <a:solidFill>
                  <a:srgbClr val="ffffff"/>
                </a:solidFill>
                <a:latin typeface="Arial"/>
              </a:rPr>
              <a:t>&lt;番号&gt;</a:t>
            </a:fld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0" y="0"/>
            <a:ext cx="10076760" cy="72000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3" name="CustomShape 2"/>
          <p:cNvSpPr/>
          <p:nvPr/>
        </p:nvSpPr>
        <p:spPr>
          <a:xfrm>
            <a:off x="3240" y="5040000"/>
            <a:ext cx="10076760" cy="63144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4" name="PlaceHolder 3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ja-JP" sz="3300" spc="-1" strike="noStrike">
                <a:solidFill>
                  <a:srgbClr val="ffffff"/>
                </a:solidFill>
                <a:latin typeface="Arial"/>
              </a:rPr>
              <a:t>タイトルテキストの書式を編集するにはクリックします。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360000" y="1080000"/>
            <a:ext cx="9360000" cy="360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400" spc="-1" strike="noStrike">
                <a:solidFill>
                  <a:srgbClr val="009bdd"/>
                </a:solidFill>
                <a:latin typeface="Arial"/>
              </a:rPr>
              <a:t>アウトラインテキストの書式を編集するにはクリックします。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lvl="1" marL="864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2</a:t>
            </a:r>
            <a:r>
              <a:rPr b="0" lang="ja-JP" sz="21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2100" spc="-1" strike="noStrike">
              <a:solidFill>
                <a:srgbClr val="009bdd"/>
              </a:solidFill>
              <a:latin typeface="Arial"/>
            </a:endParaRPr>
          </a:p>
          <a:p>
            <a:pPr lvl="2" marL="1296000" indent="-288000">
              <a:spcBef>
                <a:spcPts val="63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9bdd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lvl="3" marL="1728000" indent="-216000">
              <a:spcBef>
                <a:spcPts val="422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4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4" marL="2160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5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5" marL="2592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6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6" marL="3024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7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dt"/>
          </p:nvPr>
        </p:nvSpPr>
        <p:spPr>
          <a:xfrm>
            <a:off x="360000" y="5220000"/>
            <a:ext cx="23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&lt;日付/時刻&gt;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" name="PlaceHolder 6"/>
          <p:cNvSpPr>
            <a:spLocks noGrp="1"/>
          </p:cNvSpPr>
          <p:nvPr>
            <p:ph type="ftr"/>
          </p:nvPr>
        </p:nvSpPr>
        <p:spPr>
          <a:xfrm>
            <a:off x="3420000" y="5220000"/>
            <a:ext cx="32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&lt;フッター&gt;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8" name="PlaceHolder 7"/>
          <p:cNvSpPr>
            <a:spLocks noGrp="1"/>
          </p:cNvSpPr>
          <p:nvPr>
            <p:ph type="sldNum"/>
          </p:nvPr>
        </p:nvSpPr>
        <p:spPr>
          <a:xfrm>
            <a:off x="7380000" y="5220000"/>
            <a:ext cx="23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85A1ADE1-AE5C-403F-ACA0-7E6603656742}" type="slidenum">
              <a:rPr b="0" lang="en-US" sz="1400" spc="-1" strike="noStrike">
                <a:solidFill>
                  <a:srgbClr val="ffffff"/>
                </a:solidFill>
                <a:latin typeface="Arial"/>
              </a:rPr>
              <a:t>&lt;番号&gt;</a:t>
            </a:fld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0" y="1620000"/>
            <a:ext cx="9000000" cy="108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3300" spc="-1" strike="noStrike">
                <a:solidFill>
                  <a:srgbClr val="dd4100"/>
                </a:solidFill>
                <a:latin typeface="Arial"/>
              </a:rPr>
              <a:t>	</a:t>
            </a:r>
            <a:r>
              <a:rPr b="0" lang="ja-JP" sz="3300" spc="-1" strike="noStrike">
                <a:solidFill>
                  <a:srgbClr val="dd4100"/>
                </a:solidFill>
                <a:latin typeface="Arial"/>
              </a:rPr>
              <a:t>今後の治療と仕事について検討</a:t>
            </a:r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今後の治療と仕事について検討　章立て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180000" y="900000"/>
            <a:ext cx="9720000" cy="414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1984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342a06"/>
                </a:solidFill>
                <a:latin typeface="メイリオ"/>
                <a:ea typeface="メイリオ"/>
              </a:rPr>
              <a:t>①</a:t>
            </a:r>
            <a:r>
              <a:rPr b="1" lang="ja-JP" sz="2400" spc="-1" strike="noStrike">
                <a:solidFill>
                  <a:srgbClr val="342a06"/>
                </a:solidFill>
                <a:latin typeface="メイリオ"/>
                <a:ea typeface="メイリオ"/>
              </a:rPr>
              <a:t>今後の治療、付き合い方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984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342a06"/>
                </a:solidFill>
                <a:latin typeface="メイリオ"/>
                <a:ea typeface="メイリオ"/>
              </a:rPr>
              <a:t>② </a:t>
            </a:r>
            <a:r>
              <a:rPr b="1" lang="ja-JP" sz="2400" spc="-1" strike="noStrike">
                <a:solidFill>
                  <a:srgbClr val="342a06"/>
                </a:solidFill>
                <a:latin typeface="メイリオ"/>
                <a:ea typeface="メイリオ"/>
              </a:rPr>
              <a:t>現在の仕事、状態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984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342a06"/>
                </a:solidFill>
                <a:latin typeface="メイリオ"/>
                <a:ea typeface="メイリオ"/>
              </a:rPr>
              <a:t>③ </a:t>
            </a:r>
            <a:r>
              <a:rPr b="1" lang="ja-JP" sz="2400" spc="-1" strike="noStrike">
                <a:solidFill>
                  <a:srgbClr val="342a06"/>
                </a:solidFill>
                <a:latin typeface="メイリオ"/>
                <a:ea typeface="メイリオ"/>
              </a:rPr>
              <a:t>踏まえて、今後の仕事について。（目先と、将来的）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984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en-US" sz="2200" spc="-1" strike="noStrike">
                <a:solidFill>
                  <a:srgbClr val="342a06"/>
                </a:solidFill>
                <a:latin typeface="メイリオ"/>
                <a:ea typeface="メイリオ"/>
              </a:rPr>
              <a:t>④</a:t>
            </a:r>
            <a:r>
              <a:rPr b="1" lang="ja-JP" sz="2200" spc="-1" strike="noStrike">
                <a:solidFill>
                  <a:srgbClr val="342a06"/>
                </a:solidFill>
                <a:latin typeface="メイリオ"/>
                <a:ea typeface="メイリオ"/>
              </a:rPr>
              <a:t>検討の時間（３０分ほど）</a:t>
            </a: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　　　　　　　　　　　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　　＜検討内容＞　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　　　・情報共有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　　　・決めるべき事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　　　・持ち帰り課題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marL="216000" indent="-216000" algn="ctr">
              <a:spcBef>
                <a:spcPts val="311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今後の治療、付き合い方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9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  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【治療（直近）】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・まずは、次回発作時、早期段階で、富永病院での治療をし、別の原因を特定、治療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・それでも、『群発（慢性群発）』となった場合は、対策方法を。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　</a:t>
            </a: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[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ゴールは２つ</a:t>
            </a: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]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　　　１：別の原因の特定と、治療の実施。片方の原因での痛みはなくなる。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　　　２：群発の、有効な対処方（最低限、入院無し、通院しながらでも、働けるレベルまで）確立　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【付き合い方（長期的）】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　　・群発自体は、必ず来ます。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　　・滅茶苦茶重たい場合は、仕方ないかも知れないですが。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　　・群発期間でも、なんとか働ける。方法を確立し、だましだまし付き合っていく。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5" dur="indefinite" restart="never" nodeType="tmRoot">
          <p:childTnLst>
            <p:seq>
              <p:cTn id="36" dur="indefinite" nodeType="mainSeq">
                <p:childTnLst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marL="216000" indent="-216000" algn="ctr">
              <a:spcBef>
                <a:spcPts val="311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現在の仕事、状態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1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  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【現在の仕事】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   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・    </a:t>
            </a: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4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月</a:t>
            </a: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23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を最後に、現場での仕事、受託の仕事ともに、実施していない。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　・  ８月１日より、クラウドワークスにて、軽いライティングの仕事を実施。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　　　ウェブ開発や、システム開発、</a:t>
            </a: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android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アプリ開発、軽微なＨＴＭＬ作成や、ＬＰ対応、</a:t>
            </a: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wordpress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カスタマイズ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　　　などの仕事については、まだ、実施できていない。（能力不足）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【現状】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　　・まだ体が不安定につき、『とにかく負担をかけない』をメインに、仕事、生活ともに最低限の動き。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　　・仕事の能力、および、論理的思考能力に、明らかな衰えがある。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　　・集中力や、ものごとに対する理解スピード、記憶力にも、衰えがある。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　　・シンプルに、『頭が悪い人』になっている。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　　・現在、</a:t>
            </a: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HTML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５、</a:t>
            </a: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CSS3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、</a:t>
            </a: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jQuery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を勉強（にわか、なんちゃって脱却のため。）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　　・管理ポジション、中間管理ポジションの仕事や、必要な知識、能力、テクニック（対人）は、後回し。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1" dur="indefinite" restart="never" nodeType="tmRoot">
          <p:childTnLst>
            <p:seq>
              <p:cTn id="82" dur="indefinite" nodeType="mainSeq">
                <p:childTnLst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marL="216000" indent="-216000" algn="ctr">
              <a:spcBef>
                <a:spcPts val="311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ja-JP" sz="2400" spc="-1" strike="noStrike">
                <a:solidFill>
                  <a:srgbClr val="342a06"/>
                </a:solidFill>
                <a:latin typeface="メイリオ"/>
                <a:ea typeface="メイリオ"/>
              </a:rPr>
              <a:t>踏まえて、今後の仕事について。（目先と、将来的）</a:t>
            </a:r>
            <a:endParaRPr b="0" lang="en-US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  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【今後の仕事（目先）】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   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・治療、対処方法が確立していない状態なので、何よりも、体の健康を優先した形での働き方になる。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　・  次回発作時に、今後の生き方まで含めて、『病気と上手いこと付き合いながら、働ける』方法の確立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　・明らかに、戦力として見込めないが、何かしら求められるのであれば、対応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　・とにかく、足を引っ張らないレベルの能力は、身につけないと話にならない。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【将来的には】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　　・治療、対処方法が確立してからは、ほぼ、今までと同じように働く事が可能となる見込み。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　　・能力面の衰えは、自学自習と、現場仕事にて、復活させていく。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　　・過去の自分よりはマシなビジネスパーソンへ。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　　・肉体、精神ともに、負担をかけずにパフォーマンスを出せるように。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　　・己をすり減らしながらの働き方は、長期的に見れば、迷惑をかける事になる。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　　・自分以外の人でも、自分と同じパフォーマンスを出せるような形を構築しながらの仕事のやり方を。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 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1" dur="indefinite" restart="never" nodeType="tmRoot">
          <p:childTnLst>
            <p:seq>
              <p:cTn id="132" dur="indefinite" nodeType="mainSeq">
                <p:childTnLst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marL="216000" indent="-216000" algn="ctr">
              <a:spcBef>
                <a:spcPts val="311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ja-JP" sz="2400" spc="-1" strike="noStrike">
                <a:solidFill>
                  <a:srgbClr val="342a06"/>
                </a:solidFill>
                <a:latin typeface="メイリオ"/>
                <a:ea typeface="メイリオ"/>
              </a:rPr>
              <a:t>検討の時間</a:t>
            </a:r>
            <a:endParaRPr b="0" lang="en-US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5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Arial"/>
              </a:rPr>
              <a:t> 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【検討の時間】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＜情報共有＞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・今、どんな仕事している？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・今、どんな仕事がある？依頼が来ている？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・で、今のニシムラに、何ができるの、どこまでなら、期待していいの？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・治療優先はいいけど、治療しながらでもどうにか、働ける方法は？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・その上で、周囲に迷惑をかけずに働ける方法は？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＜決めるべき事＞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・まず、いつから働ける？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・安定して働けるのいつ？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・次回発作が起きたら、もう、完全にリタイア？なんとか、継続可能？その具体的な方法は？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＜持ち帰り課題＞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・ＸＸＸＸＸＸＸＸＸＸＸＸ　　　期限：ＮＮ月、ＮＮ日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・ＸＸＸＸＸＸＸＸＸＸＸＸ　　　期限：ＮＮ月、ＮＮ日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81" dur="indefinite" restart="never" nodeType="tmRoot">
          <p:childTnLst>
            <p:seq>
              <p:cTn id="182" dur="indefinite" nodeType="mainSeq">
                <p:childTnLst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360000" y="900720"/>
            <a:ext cx="9000000" cy="35992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今後の治療と仕事について検討</a:t>
            </a:r>
            <a:br/>
            <a:br/>
            <a:br/>
            <a:r>
              <a:rPr b="0" lang="ja-JP" sz="2000" spc="-1" strike="noStrike">
                <a:solidFill>
                  <a:srgbClr val="000000"/>
                </a:solidFill>
                <a:latin typeface="Arial"/>
              </a:rPr>
              <a:t>おわり</a:t>
            </a:r>
            <a:endParaRPr b="0" lang="en-US" sz="20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899</TotalTime>
  <Application>LibreOffice/6.4.6.2$Linux_X86_64 LibreOffice_project/40$Build-2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2021-07-24T05:53:39Z</dcterms:created>
  <dc:creator/>
  <dc:description/>
  <dc:language>ja-JP</dc:language>
  <cp:lastModifiedBy/>
  <dcterms:modified xsi:type="dcterms:W3CDTF">2021-08-11T14:13:46Z</dcterms:modified>
  <cp:revision>31</cp:revision>
  <dc:subject/>
  <dc:title>Blue Curve</dc:title>
</cp:coreProperties>
</file>