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png" ContentType="image/png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441E1205-DE1B-4683-89B8-2BF903CC261F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D81A7B22-97C6-45C2-990E-59CF0330CAC9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アンガーマネジメント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【③長期的な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対処法　−３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＜分類　ストレスログ＞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「怒りの元となった事象」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について、分類します。分類の指標は、以下です。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自分の行動で、その「元となった事象」は、変えられる？変えられない？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その「元となった事象」は、重要・重要じゃない？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これにより、整理が可能です。その上で、アクションを考える事ができます。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自分の行動によって、変える事が出来ず、さほど重要でも無い事なら、放置。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重要だし、自分が動く事によって、良い方向に変化出来る可能性があるなら、変えるように動く。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  <p:pic>
        <p:nvPicPr>
          <p:cNvPr id="104" name="" descr=""/>
          <p:cNvPicPr/>
          <p:nvPr/>
        </p:nvPicPr>
        <p:blipFill>
          <a:blip r:embed="rId1"/>
          <a:stretch/>
        </p:blipFill>
        <p:spPr>
          <a:xfrm>
            <a:off x="1260000" y="1930320"/>
            <a:ext cx="4598640" cy="130968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65" dur="indefinite" restart="never" nodeType="tmRoot">
          <p:childTnLst>
            <p:seq>
              <p:cTn id="466" dur="indefinite" nodeType="mainSeq">
                <p:childTnLst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>
                      <p:stCondLst>
                        <p:cond delay="indefinite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>
                      <p:stCondLst>
                        <p:cond delay="indefinite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【③長期的な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対処法　−４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＜自己需要　サクセスログ＞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こちらは、「怒った記録」ではなく、褒める記録。です。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今日出来た事、今日、自分を褒めてあげたい事をメモしておく。という作業です。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この行為の効果として、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「自身と余裕の貯金が増える。」「その貯金が、今、どれだけあるかが解る」事。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最初に触れましたが、怒りを発露させるのは、「防衛感情」からです。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自身の無い人、余裕が無い人ほど、「防衛感情」は高いです。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「馬鹿にされたくない。」⇛俺のことバカにしてるんだろ！！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自身と余裕の貯金があると、防衛の免疫が強い。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「馬鹿にされたとして」　⇛　ああ、この人はそういう事言うのか、ただ、僕の周囲には、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　　　　　　　　　　　僕を優秀と言う人もたくさんいる。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07" dur="indefinite" restart="never" nodeType="tmRoot">
          <p:childTnLst>
            <p:seq>
              <p:cTn id="508" dur="indefinite" nodeType="mainSeq">
                <p:childTnLst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3" fill="hold">
                      <p:stCondLst>
                        <p:cond delay="indefinite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7" fill="hold">
                      <p:stCondLst>
                        <p:cond delay="indefinite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>
                      <p:stCondLst>
                        <p:cond delay="indefinite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indefinite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9" fill="hold">
                      <p:stCondLst>
                        <p:cond delay="indefinite"/>
                      </p:stCondLst>
                      <p:childTnLst>
                        <p:par>
                          <p:cTn id="530" fill="hold">
                            <p:stCondLst>
                              <p:cond delay="0"/>
                            </p:stCondLst>
                            <p:childTnLst>
                              <p:par>
                                <p:cTn id="5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>
                      <p:stCondLst>
                        <p:cond delay="indefinite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7" fill="hold">
                      <p:stCondLst>
                        <p:cond delay="indefinite"/>
                      </p:stCondLst>
                      <p:childTnLst>
                        <p:par>
                          <p:cTn id="538" fill="hold">
                            <p:stCondLst>
                              <p:cond delay="0"/>
                            </p:stCondLst>
                            <p:childTnLst>
                              <p:par>
                                <p:cTn id="5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1" fill="hold">
                      <p:stCondLst>
                        <p:cond delay="indefinite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>
                      <p:stCondLst>
                        <p:cond delay="indefinite"/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3" fill="hold">
                      <p:stCondLst>
                        <p:cond delay="indefinite"/>
                      </p:stCondLst>
                      <p:childTnLst>
                        <p:par>
                          <p:cTn id="554" fill="hold">
                            <p:stCondLst>
                              <p:cond delay="0"/>
                            </p:stCondLst>
                            <p:childTnLst>
                              <p:par>
                                <p:cTn id="5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7" fill="hold">
                      <p:stCondLst>
                        <p:cond delay="indefinite"/>
                      </p:stCondLst>
                      <p:childTnLst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1" fill="hold">
                      <p:stCondLst>
                        <p:cond delay="indefinite"/>
                      </p:stCondLst>
                      <p:childTnLst>
                        <p:par>
                          <p:cTn id="562" fill="hold">
                            <p:stCondLst>
                              <p:cond delay="0"/>
                            </p:stCondLst>
                            <p:childTnLst>
                              <p:par>
                                <p:cTn id="5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indefinite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fill="hold">
                      <p:stCondLst>
                        <p:cond delay="indefinite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>
                      <p:stCondLst>
                        <p:cond delay="indefinite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7" fill="hold">
                      <p:stCondLst>
                        <p:cond delay="indefinite"/>
                      </p:stCondLst>
                      <p:childTnLst>
                        <p:par>
                          <p:cTn id="578" fill="hold">
                            <p:stCondLst>
                              <p:cond delay="0"/>
                            </p:stCondLst>
                            <p:childTnLst>
                              <p:par>
                                <p:cTn id="5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1" fill="hold">
                      <p:stCondLst>
                        <p:cond delay="indefinite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【おまけ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別の人が怒っている時の対処、心得。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まず、「自分の怒りじゃない」ことを認識する。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長期的対処−２：分類（ストレスログ）の、「変えられない、重要じゃない事」を認識。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正体を考えてみる時には、「どう生まれるか−２」の、「１次感情」に目を向ける。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あの人は、怒っているが、その１次感情としては、○○。だ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怒りの土台となっている一次感情に寄り添ってみる。　共感してみる。共感を示してみる。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⇛であれば、取り除くべき感情は、「○○」であり、とるべきアクションは、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○○ではなく、☓☓だ。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85" dur="indefinite" restart="never" nodeType="tmRoot">
          <p:childTnLst>
            <p:seq>
              <p:cTn id="586" dur="indefinite" nodeType="mainSeq">
                <p:childTnLst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>
                      <p:stCondLst>
                        <p:cond delay="indefinite"/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9" fill="hold">
                      <p:stCondLst>
                        <p:cond delay="indefinite"/>
                      </p:stCondLst>
                      <p:childTnLst>
                        <p:par>
                          <p:cTn id="600" fill="hold">
                            <p:stCondLst>
                              <p:cond delay="0"/>
                            </p:stCondLst>
                            <p:childTnLst>
                              <p:par>
                                <p:cTn id="6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3" fill="hold">
                      <p:stCondLst>
                        <p:cond delay="indefinite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7" fill="hold">
                      <p:stCondLst>
                        <p:cond delay="indefinite"/>
                      </p:stCondLst>
                      <p:childTnLst>
                        <p:par>
                          <p:cTn id="608" fill="hold">
                            <p:stCondLst>
                              <p:cond delay="0"/>
                            </p:stCondLst>
                            <p:childTnLst>
                              <p:par>
                                <p:cTn id="6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1" fill="hold">
                      <p:stCondLst>
                        <p:cond delay="indefinite"/>
                      </p:stCondLst>
                      <p:childTnLst>
                        <p:par>
                          <p:cTn id="612" fill="hold">
                            <p:stCondLst>
                              <p:cond delay="0"/>
                            </p:stCondLst>
                            <p:childTnLst>
                              <p:par>
                                <p:cTn id="6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>
                      <p:stCondLst>
                        <p:cond delay="indefinite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9" fill="hold">
                      <p:stCondLst>
                        <p:cond delay="indefinite"/>
                      </p:stCondLst>
                      <p:childTnLst>
                        <p:par>
                          <p:cTn id="620" fill="hold">
                            <p:stCondLst>
                              <p:cond delay="0"/>
                            </p:stCondLst>
                            <p:childTnLst>
                              <p:par>
                                <p:cTn id="6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7" fill="hold">
                      <p:stCondLst>
                        <p:cond delay="indefinite"/>
                      </p:stCondLst>
                      <p:childTnLst>
                        <p:par>
                          <p:cTn id="628" fill="hold">
                            <p:stCondLst>
                              <p:cond delay="0"/>
                            </p:stCondLst>
                            <p:childTnLst>
                              <p:par>
                                <p:cTn id="6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1" fill="hold">
                      <p:stCondLst>
                        <p:cond delay="indefinite"/>
                      </p:stCondLst>
                      <p:childTnLst>
                        <p:par>
                          <p:cTn id="632" fill="hold">
                            <p:stCondLst>
                              <p:cond delay="0"/>
                            </p:stCondLst>
                            <p:childTnLst>
                              <p:par>
                                <p:cTn id="6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5" fill="hold">
                      <p:stCondLst>
                        <p:cond delay="indefinite"/>
                      </p:stCondLst>
                      <p:childTnLst>
                        <p:par>
                          <p:cTn id="636" fill="hold">
                            <p:stCondLst>
                              <p:cond delay="0"/>
                            </p:stCondLst>
                            <p:childTnLst>
                              <p:par>
                                <p:cTn id="6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9" fill="hold">
                      <p:stCondLst>
                        <p:cond delay="indefinite"/>
                      </p:stCondLst>
                      <p:childTnLst>
                        <p:par>
                          <p:cTn id="640" fill="hold">
                            <p:stCondLst>
                              <p:cond delay="0"/>
                            </p:stCondLst>
                            <p:childTnLst>
                              <p:par>
                                <p:cTn id="6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3" fill="hold">
                      <p:stCondLst>
                        <p:cond delay="indefinite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7" fill="hold">
                      <p:stCondLst>
                        <p:cond delay="indefinite"/>
                      </p:stCondLst>
                      <p:childTnLst>
                        <p:par>
                          <p:cTn id="648" fill="hold">
                            <p:stCondLst>
                              <p:cond delay="0"/>
                            </p:stCondLst>
                            <p:childTnLst>
                              <p:par>
                                <p:cTn id="6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【サマリー】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怒りについて理解を深め、その後、３ステップで検討する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①</a:t>
            </a: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怒りはどう生まれるか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「べき」という信念　（個人差がある。時代・環境で変化する。）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防衛感情　　　　　（「１次感情を見る」。「リクエスト」に変換）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②</a:t>
            </a: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とっさの対処法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数値化、合言葉、深呼吸、カウントバック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③</a:t>
            </a: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長期の改善法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記録（アンガーログ）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分類（ストレスログ）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自己受容（サクセスログ）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まずは、ちゃんと知ろう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怒りとは、非常に危険なアイテムですよ。と。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その感情により、発生するマイナスをまずは理解しよう。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＜危険＞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家族、友情、職場を壊します。（強い攻撃性は、他者と自分、どちらも壊します）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心理的安全性が低いと、生産性が落ちます。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（自己開示・自己表現・自己認識ができる環境だと、生産性は上がる。）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怒りは、伝染する。コミュニティの中では、上から下に伝染する。（家族や会社などで、弱い者が更に弱い者を）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自分で作っているもの。（怒りたくて怒ってるんじゃない。ではない。理解した上で、トレーニングで回避可能）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＜回避できれば＞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自分の周囲の環境、大事なもの、自分自身を大切に扱う事が出来る。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生産性の高い環境で、モチベーションを高く維持し、高いパフォーマンスを発揮できる。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良質な感情のスパイラルが生まれる。次のプラス感情を引き出す。相互に。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自身を理解し、コントロール可能になる。そのメソッドを第三者にも伝達する事が可能になる。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※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怒りは、正体を理解した上で、トレーニングを積めば、回避可能なものです。怒りにくい体は作れます。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①怒りはどう生まれるか　−１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「べき」という信念と防衛感情から。のようです。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「べき」という信念（コアビリーフ）＞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「べき」という信念、言い換えれば、「普通は」とか「常識的に考えて」とか。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ソレ全部、自分の中の。ですよね？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逆の立場だと、腹立ちませんか？「お前の中の普通」とか知らねーし。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「その常識」とやら、昭和の常識でしょ？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つまり、「べき」という信念には、「個人差」があり、且つ「時代・環境」で変化するものです。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そして、その認識が失われている状態の時に、「怒り」が発露する。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⇛なので、発露した際に「いや、コレは自分の中では当然の事だけど、他の人にとっては違うかも」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と立ち止まることで、少し考える事が出来る。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先輩を立てるのが当たり前。報告するのが当たり前。アジェンダあるのが当たり前。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議事録書くのが当たり前。最終確認するのが当たり前。全部思い込み。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第三者視点の際に、怒っている人が居たら、観察してみる。「ああ、コアビリーフやな」それだけで学びになる。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9" dur="indefinite" restart="never" nodeType="tmRoot">
          <p:childTnLst>
            <p:seq>
              <p:cTn id="110" dur="indefinite" nodeType="mainSeq">
                <p:childTnLst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①怒りはどう生まれるか　−２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＜防衛感情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自分を守りたい。自分の大事なものを守りたい。という心理。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例えば、自分の家族を悪く言われた。自分の大事にしていたものを傷つけられた。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その時、確かに怒りは発露します。が、その正体「</a:t>
            </a:r>
            <a:r>
              <a:rPr b="1" lang="ja-JP" sz="1300" spc="-1" strike="noStrike">
                <a:solidFill>
                  <a:srgbClr val="c9211e"/>
                </a:solidFill>
                <a:latin typeface="メイリオ"/>
                <a:ea typeface="メイリオ"/>
              </a:rPr>
              <a:t>怒りは、２次感情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」らしいです。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一次感情は、「悲しみ、困惑、虚しさ、呆れ」など。で、その感情から、自分を守りたくて、「怒り」に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変わる。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⇛　怒り。と認識するのではなく、まずは、別の感情として認識する。その上で、とるべきアクション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1" lang="ja-JP" sz="1300" spc="-1" strike="noStrike">
                <a:solidFill>
                  <a:srgbClr val="c9211e"/>
                </a:solidFill>
                <a:latin typeface="メイリオ"/>
                <a:ea typeface="メイリオ"/>
              </a:rPr>
              <a:t>リクエスト。に変える。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自分の家族を悪く言われた。自分の大事にしていたものを傷つけられた。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⇛ソレを糾弾するのではなくて、「自分の家族の良い所を正しく知って欲しい」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「大事なものを弁償。じゃなくて、どのように大事で、だから丁寧に取り扱って欲しいかを理解して欲しい」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「怒り」をベースに、糾弾するアクションをとっても、プラスにはならない。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※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近い存在にこそ、強く出る。このことも覚えておきたい。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5" dur="indefinite" restart="never" nodeType="tmRoot">
          <p:childTnLst>
            <p:seq>
              <p:cTn id="176" dur="indefinite" nodeType="mainSeq">
                <p:childTnLst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②とっさの対処法　−１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「怒りを発露しているのは、自分自身。」「怒りを発露して良い立場ではない」「怒りは、正体が解れば回避可能」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その上で、とっさの対処法として、提言されているのは、①数値化、②合言葉、③深呼吸です。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＜数値化＞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怒りが発露してから、６秒待つと、理性が追いかけてきます。その６秒の間に、「１〜１０の点数をつけましょう」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状況・事実、心情、影響度、より悪い状態と比較をして、点数をつける。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「死ぬほど許せない」なんて事、滅多に無い。</a:t>
            </a:r>
            <a:r>
              <a:rPr b="1" lang="ja-JP" sz="1300" spc="-1" strike="noStrike">
                <a:solidFill>
                  <a:srgbClr val="c9211e"/>
                </a:solidFill>
                <a:latin typeface="メイリオ"/>
                <a:ea typeface="メイリオ"/>
              </a:rPr>
              <a:t>大抵は、２点とか３点の怒りである事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に気付ける。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それを考えている間に、「ああ、コレはコアビリーフと防衛本能のしょーもない合わせ技だな」も同時に来る。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＜合言葉＞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人は、怒りを発露した時、語彙力が減ります。その事を知っていれば、「語彙力減ってる」という自覚が出来る。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その時に、「この言葉を言う」を決め打ちで作っておく。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「なんとかなる」「大丈夫」「大した事じゃない」なんでもいいです。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怒りが発露しているので、短絡的で、ネガティブなワードで埋め尽くされています。その時に、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このワードを</a:t>
            </a:r>
            <a:r>
              <a:rPr b="1" lang="ja-JP" sz="1300" spc="-1" strike="noStrike">
                <a:solidFill>
                  <a:srgbClr val="c9211e"/>
                </a:solidFill>
                <a:latin typeface="メイリオ"/>
                <a:ea typeface="メイリオ"/>
              </a:rPr>
              <a:t>『口に出して言う』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7" dur="indefinite" restart="never" nodeType="tmRoot">
          <p:childTnLst>
            <p:seq>
              <p:cTn id="238" dur="indefinite" nodeType="mainSeq">
                <p:childTnLst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②とっさの対処法　−２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怒りを数値化して、正体を把握して、リクエストに変換して、決まったワードを言って、まあ、少し落ち着いています。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＜深呼吸＞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古臭いと思いますが。効果は非常に高いです。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更に進めるのであれば、『カウントバック』をしてみましょう。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カウントバック、とは、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100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から３ずつ引いていく行為です。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「１００、９７，９４，９１。。。」といった形で。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数値化や、リクエスト変換に使用していた脳を休め、新しい解決方法の検討にまで、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頭がスイッチしていきます。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9" dur="indefinite" restart="never" nodeType="tmRoot">
          <p:childTnLst>
            <p:seq>
              <p:cTn id="300" dur="indefinite" nodeType="mainSeq">
                <p:childTnLst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【③長期的な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対処法　−１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待っていたのはコレですかね。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正体を知った。瞬間的な対処も知った。でも、一時しのぎじゃ意味がない。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トレーニングを積んで、「怒りにくい体」を手に入れたい。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今までの方法は、なんとなく知ってたし、それでも、解決してないよ。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ok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。長期的な対処を３つ。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記録（アンガーログ）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分類（ストレスログ）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自己受容（サクセスログ）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の３本立てて説明していきます。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41" dur="indefinite" restart="never" nodeType="tmRoot">
          <p:childTnLst>
            <p:seq>
              <p:cTn id="342" dur="indefinite" nodeType="mainSeq">
                <p:childTnLst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アンガーマネジメント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0" y="73404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【③長期的な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対処法　−２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＜記録　アンガーログ＞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怒った日付と場所と内容と、点数を書くこと。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コレを実施する際の注意点は２つ。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①出来るだけ早く、忘れないうちに書くこと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②冷静に、淡々と、日付、場所、内容、点数を書く。（詳細や、細かい心理描写は不要）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例）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　８月２１日、病院前の交差点、２台連続で、右折専用車線からの割り込み。信号２回待ち。３点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この行為で得られる効果ですが。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</a:t>
            </a:r>
            <a:r>
              <a:rPr b="1" lang="ja-JP" sz="1300" spc="-1" strike="noStrike">
                <a:solidFill>
                  <a:srgbClr val="c9211e"/>
                </a:solidFill>
                <a:latin typeface="メイリオ"/>
                <a:ea typeface="メイリオ"/>
              </a:rPr>
              <a:t>自分が、何に対して怒りを感じやすいのか、解る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』　特定の現象や、場所、人間。傾向がつかめる。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⇛自分の「べき（コアビリーフ）」がどこにあるか解る。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91" dur="indefinite" restart="never" nodeType="tmRoot">
          <p:childTnLst>
            <p:seq>
              <p:cTn id="392" dur="indefinite" nodeType="mainSeq">
                <p:childTnLst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1251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2021-08-26T19:18:39Z</dcterms:modified>
  <cp:revision>45</cp:revision>
  <dc:subject/>
  <dc:title>Blue Curve</dc:title>
</cp:coreProperties>
</file>