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720262" cy="64801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851120"/>
            <a:ext cx="8678520" cy="123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77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47040" y="3291120"/>
            <a:ext cx="902556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47040" y="4258440"/>
            <a:ext cx="902556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1851120"/>
            <a:ext cx="8678520" cy="123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77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47040" y="3291120"/>
            <a:ext cx="440424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971960" y="3291120"/>
            <a:ext cx="440424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47040" y="4258440"/>
            <a:ext cx="440424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971960" y="4258440"/>
            <a:ext cx="440424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1851120"/>
            <a:ext cx="8678520" cy="123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77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47040" y="3291120"/>
            <a:ext cx="2905920" cy="883080"/>
          </a:xfrm>
          <a:prstGeom prst="rect">
            <a:avLst/>
          </a:prstGeom>
        </p:spPr>
        <p:txBody>
          <a:bodyPr lIns="0" rIns="0" tIns="0" bIns="0">
            <a:normAutofit fontScale="97000"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398760" y="3291120"/>
            <a:ext cx="2905920" cy="883080"/>
          </a:xfrm>
          <a:prstGeom prst="rect">
            <a:avLst/>
          </a:prstGeom>
        </p:spPr>
        <p:txBody>
          <a:bodyPr lIns="0" rIns="0" tIns="0" bIns="0">
            <a:normAutofit fontScale="97000"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450120" y="3291120"/>
            <a:ext cx="2905920" cy="883080"/>
          </a:xfrm>
          <a:prstGeom prst="rect">
            <a:avLst/>
          </a:prstGeom>
        </p:spPr>
        <p:txBody>
          <a:bodyPr lIns="0" rIns="0" tIns="0" bIns="0">
            <a:normAutofit fontScale="97000"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347040" y="4258440"/>
            <a:ext cx="2905920" cy="883080"/>
          </a:xfrm>
          <a:prstGeom prst="rect">
            <a:avLst/>
          </a:prstGeom>
        </p:spPr>
        <p:txBody>
          <a:bodyPr lIns="0" rIns="0" tIns="0" bIns="0">
            <a:normAutofit fontScale="97000"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398760" y="4258440"/>
            <a:ext cx="2905920" cy="883080"/>
          </a:xfrm>
          <a:prstGeom prst="rect">
            <a:avLst/>
          </a:prstGeom>
        </p:spPr>
        <p:txBody>
          <a:bodyPr lIns="0" rIns="0" tIns="0" bIns="0">
            <a:normAutofit fontScale="97000"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450120" y="4258440"/>
            <a:ext cx="2905920" cy="883080"/>
          </a:xfrm>
          <a:prstGeom prst="rect">
            <a:avLst/>
          </a:prstGeom>
        </p:spPr>
        <p:txBody>
          <a:bodyPr lIns="0" rIns="0" tIns="0" bIns="0">
            <a:normAutofit fontScale="97000"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1851120"/>
            <a:ext cx="8678520" cy="123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77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47040" y="3291120"/>
            <a:ext cx="9025560" cy="1851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1851120"/>
            <a:ext cx="8678520" cy="123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77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47040" y="3291120"/>
            <a:ext cx="9025560" cy="1851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1851120"/>
            <a:ext cx="8678520" cy="123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77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47040" y="3291120"/>
            <a:ext cx="4404240" cy="1851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971960" y="3291120"/>
            <a:ext cx="4404240" cy="1851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1851120"/>
            <a:ext cx="8678520" cy="123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77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0" y="1851120"/>
            <a:ext cx="8678520" cy="572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1851120"/>
            <a:ext cx="8678520" cy="123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77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47040" y="3291120"/>
            <a:ext cx="440424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971960" y="3291120"/>
            <a:ext cx="4404240" cy="1851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47040" y="4258440"/>
            <a:ext cx="440424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1851120"/>
            <a:ext cx="8678520" cy="123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77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47040" y="3291120"/>
            <a:ext cx="9025560" cy="1851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1851120"/>
            <a:ext cx="8678520" cy="123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77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47040" y="3291120"/>
            <a:ext cx="4404240" cy="1851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971960" y="3291120"/>
            <a:ext cx="440424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971960" y="4258440"/>
            <a:ext cx="440424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1851120"/>
            <a:ext cx="8678520" cy="123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77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47040" y="3291120"/>
            <a:ext cx="440424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971960" y="3291120"/>
            <a:ext cx="440424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47040" y="4258440"/>
            <a:ext cx="902556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1851120"/>
            <a:ext cx="8678520" cy="123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77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47040" y="3291120"/>
            <a:ext cx="902556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47040" y="4258440"/>
            <a:ext cx="902556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1851120"/>
            <a:ext cx="8678520" cy="123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77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47040" y="3291120"/>
            <a:ext cx="440424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971960" y="3291120"/>
            <a:ext cx="440424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47040" y="4258440"/>
            <a:ext cx="440424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4971960" y="4258440"/>
            <a:ext cx="440424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1851120"/>
            <a:ext cx="8678520" cy="123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77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47040" y="3291120"/>
            <a:ext cx="2905920" cy="883080"/>
          </a:xfrm>
          <a:prstGeom prst="rect">
            <a:avLst/>
          </a:prstGeom>
        </p:spPr>
        <p:txBody>
          <a:bodyPr lIns="0" rIns="0" tIns="0" bIns="0">
            <a:normAutofit fontScale="97000"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398760" y="3291120"/>
            <a:ext cx="2905920" cy="883080"/>
          </a:xfrm>
          <a:prstGeom prst="rect">
            <a:avLst/>
          </a:prstGeom>
        </p:spPr>
        <p:txBody>
          <a:bodyPr lIns="0" rIns="0" tIns="0" bIns="0">
            <a:normAutofit fontScale="97000"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450120" y="3291120"/>
            <a:ext cx="2905920" cy="883080"/>
          </a:xfrm>
          <a:prstGeom prst="rect">
            <a:avLst/>
          </a:prstGeom>
        </p:spPr>
        <p:txBody>
          <a:bodyPr lIns="0" rIns="0" tIns="0" bIns="0">
            <a:normAutofit fontScale="97000"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347040" y="4258440"/>
            <a:ext cx="2905920" cy="883080"/>
          </a:xfrm>
          <a:prstGeom prst="rect">
            <a:avLst/>
          </a:prstGeom>
        </p:spPr>
        <p:txBody>
          <a:bodyPr lIns="0" rIns="0" tIns="0" bIns="0">
            <a:normAutofit fontScale="97000"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398760" y="4258440"/>
            <a:ext cx="2905920" cy="883080"/>
          </a:xfrm>
          <a:prstGeom prst="rect">
            <a:avLst/>
          </a:prstGeom>
        </p:spPr>
        <p:txBody>
          <a:bodyPr lIns="0" rIns="0" tIns="0" bIns="0">
            <a:normAutofit fontScale="97000"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450120" y="4258440"/>
            <a:ext cx="2905920" cy="883080"/>
          </a:xfrm>
          <a:prstGeom prst="rect">
            <a:avLst/>
          </a:prstGeom>
        </p:spPr>
        <p:txBody>
          <a:bodyPr lIns="0" rIns="0" tIns="0" bIns="0">
            <a:normAutofit fontScale="97000"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1851120"/>
            <a:ext cx="8678520" cy="123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77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47040" y="3291120"/>
            <a:ext cx="9025560" cy="1851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1851120"/>
            <a:ext cx="8678520" cy="123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77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47040" y="3291120"/>
            <a:ext cx="4404240" cy="1851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971960" y="3291120"/>
            <a:ext cx="4404240" cy="1851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1851120"/>
            <a:ext cx="8678520" cy="123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77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0" y="1851120"/>
            <a:ext cx="8678520" cy="572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1851120"/>
            <a:ext cx="8678520" cy="123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77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47040" y="3291120"/>
            <a:ext cx="440424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971960" y="3291120"/>
            <a:ext cx="4404240" cy="1851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47040" y="4258440"/>
            <a:ext cx="440424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1851120"/>
            <a:ext cx="8678520" cy="123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77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47040" y="3291120"/>
            <a:ext cx="4404240" cy="18514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971960" y="3291120"/>
            <a:ext cx="440424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971960" y="4258440"/>
            <a:ext cx="440424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1851120"/>
            <a:ext cx="8678520" cy="123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77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47040" y="3291120"/>
            <a:ext cx="440424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971960" y="3291120"/>
            <a:ext cx="440424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347040" y="4258440"/>
            <a:ext cx="9025560" cy="883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flipH="1" flipV="1">
            <a:off x="0" y="5141520"/>
            <a:ext cx="9720000" cy="13374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1851120"/>
            <a:ext cx="8678520" cy="123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770" spc="-1" strike="noStrike">
                <a:solidFill>
                  <a:srgbClr val="dd4100"/>
                </a:solidFill>
                <a:latin typeface="Arial"/>
              </a:rPr>
              <a:t>タイトルテキストの書式を編集するにはクリックします。</a:t>
            </a:r>
            <a:endParaRPr b="0" lang="en-US" sz="377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47040" y="3291120"/>
            <a:ext cx="9025560" cy="1851480"/>
          </a:xfrm>
          <a:prstGeom prst="rect">
            <a:avLst/>
          </a:prstGeom>
        </p:spPr>
        <p:txBody>
          <a:bodyPr lIns="0" rIns="0" tIns="0" bIns="0">
            <a:normAutofit fontScale="44000"/>
          </a:bodyPr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74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74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969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72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06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206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06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79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71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71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71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28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228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28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31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305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305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305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42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4059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4059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4059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" name="TextShape 4"/>
          <p:cNvSpPr txBox="1"/>
          <p:nvPr/>
        </p:nvSpPr>
        <p:spPr>
          <a:xfrm>
            <a:off x="347040" y="5965560"/>
            <a:ext cx="2256480" cy="411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TextShape 5"/>
          <p:cNvSpPr txBox="1"/>
          <p:nvPr/>
        </p:nvSpPr>
        <p:spPr>
          <a:xfrm>
            <a:off x="3297600" y="5965560"/>
            <a:ext cx="3124440" cy="411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Shape 6"/>
          <p:cNvSpPr txBox="1"/>
          <p:nvPr/>
        </p:nvSpPr>
        <p:spPr>
          <a:xfrm>
            <a:off x="7116120" y="5965560"/>
            <a:ext cx="2256480" cy="411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r"/>
            <a:fld id="{CBED5ACA-C5F4-4C51-9BCE-6EDD80C6407B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360" y="360"/>
            <a:ext cx="9716760" cy="82296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2880" y="5759640"/>
            <a:ext cx="9716760" cy="7218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347040" y="205560"/>
            <a:ext cx="9025560" cy="546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770" spc="-1" strike="noStrike">
                <a:solidFill>
                  <a:srgbClr val="ffffff"/>
                </a:solidFill>
                <a:latin typeface="Arial"/>
              </a:rPr>
              <a:t>タイトルテキストの書式を編集するにはクリックします。</a:t>
            </a:r>
            <a:endParaRPr b="0" lang="en-US" sz="377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47040" y="1234080"/>
            <a:ext cx="9025560" cy="41140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74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74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969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72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06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206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06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79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71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71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71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28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228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28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31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305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305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305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42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4059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4059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4059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347040" y="5965560"/>
            <a:ext cx="2256480" cy="4114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297600" y="5965560"/>
            <a:ext cx="3124440" cy="4114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116120" y="5965560"/>
            <a:ext cx="2256480" cy="4114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9B2E384E-04E4-454D-A177-4DF8E2820F84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1851120"/>
            <a:ext cx="8678520" cy="123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3770" spc="-1" strike="noStrike">
                <a:solidFill>
                  <a:srgbClr val="dd4100"/>
                </a:solidFill>
                <a:latin typeface="Arial"/>
              </a:rPr>
              <a:t>	</a:t>
            </a:r>
            <a:r>
              <a:rPr b="0" lang="ja-JP" sz="3770" spc="-1" strike="noStrike">
                <a:solidFill>
                  <a:srgbClr val="dd4100"/>
                </a:solidFill>
                <a:latin typeface="Arial"/>
              </a:rPr>
              <a:t>曖昧な回答</a:t>
            </a:r>
            <a:endParaRPr b="0" lang="en-US" sz="377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47040" y="118800"/>
            <a:ext cx="9025560" cy="71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770" spc="-1" strike="noStrike">
                <a:solidFill>
                  <a:srgbClr val="342a06"/>
                </a:solidFill>
                <a:latin typeface="メイリオ"/>
                <a:ea typeface="メイリオ"/>
              </a:rPr>
              <a:t>曖昧な回答</a:t>
            </a:r>
            <a:endParaRPr b="0" lang="en-US" sz="377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347040" y="1028160"/>
            <a:ext cx="9025560" cy="4731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1134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【事前情報】　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134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以下の文章を受けての考察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134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【考察対象】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134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デキない人ほど返答を曖昧にする。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134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自分の逃げ道を用意するために。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134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一見賢いように見えて一生中途半端で終わる典型例。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134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もちろん必要な場面もある。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134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でもデキる人は白黒を一瞬で判断し、的確に返答する。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134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信頼はここから生まれる。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134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メイリオ"/>
                <a:ea typeface="メイリオ"/>
              </a:rPr>
              <a:t>判断力を鍛えるためには日々の仮説と検証を繰り返すのみ。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>
                <p:childTnLst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47040" y="131760"/>
            <a:ext cx="9025560" cy="693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曖昧な回答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0" y="825480"/>
            <a:ext cx="9025560" cy="4934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【考察】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Arial"/>
              </a:rPr>
              <a:t>『曖昧な回答はダメだ。』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Arial"/>
              </a:rPr>
              <a:t>というだけの話では無いという事にまで、想像力を働かせる。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Arial"/>
              </a:rPr>
              <a:t>曖昧な回答は、『受け手側に大きなマイナスを与える』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Arial"/>
              </a:rPr>
              <a:t>『回答』ということは、相手が居て成立する。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Arial"/>
              </a:rPr>
              <a:t>また、この件に於いて、主役は、『相手』である。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Arial"/>
              </a:rPr>
              <a:t>こちらはあくまで、求められたものを返す。のみ。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Arial"/>
              </a:rPr>
              <a:t>相手には、その回答を受けてからのアクションが必要。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Arial"/>
              </a:rPr>
              <a:t>あくまで、回答は、相手のストーリーのパーツでしかない。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800" spc="-1" strike="noStrike">
                <a:solidFill>
                  <a:srgbClr val="342a06"/>
                </a:solidFill>
                <a:latin typeface="Arial"/>
              </a:rPr>
              <a:t>相手には、その後に控えているタスクが存在する。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740" spc="-1" strike="noStrike">
                <a:solidFill>
                  <a:srgbClr val="342a06"/>
                </a:solidFill>
                <a:latin typeface="Arial"/>
              </a:rPr>
              <a:t>　</a:t>
            </a:r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9" dur="indefinite" restart="never" nodeType="tmRoot">
          <p:childTnLst>
            <p:seq>
              <p:cTn id="50" dur="indefinite" nodeType="mainSeq">
                <p:childTnLst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47040" y="131760"/>
            <a:ext cx="9025560" cy="693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曖昧な回答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0" y="825480"/>
            <a:ext cx="9025560" cy="4934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342a06"/>
                </a:solidFill>
                <a:latin typeface="Arial"/>
              </a:rPr>
              <a:t>【相手のストーリー】</a:t>
            </a:r>
            <a:endParaRPr b="0" lang="en-US" sz="20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Arial"/>
              </a:rPr>
              <a:t>何かしらのアクションをしている。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1500" spc="-1" strike="noStrike">
                <a:solidFill>
                  <a:srgbClr val="342a06"/>
                </a:solidFill>
                <a:latin typeface="Arial"/>
              </a:rPr>
              <a:t>↓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Arial"/>
              </a:rPr>
              <a:t>質問する必要が出てきた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1500" spc="-1" strike="noStrike">
                <a:solidFill>
                  <a:srgbClr val="342a06"/>
                </a:solidFill>
                <a:latin typeface="Arial"/>
              </a:rPr>
              <a:t>↓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Arial"/>
              </a:rPr>
              <a:t>質問した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1500" spc="-1" strike="noStrike">
                <a:solidFill>
                  <a:srgbClr val="342a06"/>
                </a:solidFill>
                <a:latin typeface="Arial"/>
              </a:rPr>
              <a:t>↓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Arial"/>
              </a:rPr>
              <a:t>その回答を持って、アクションを継続し、クロージングに持っていく。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1500" spc="-1" strike="noStrike">
                <a:solidFill>
                  <a:srgbClr val="342a06"/>
                </a:solidFill>
                <a:latin typeface="Arial"/>
              </a:rPr>
              <a:t>※</a:t>
            </a:r>
            <a:r>
              <a:rPr b="1" lang="ja-JP" sz="1500" spc="-1" strike="noStrike">
                <a:solidFill>
                  <a:srgbClr val="342a06"/>
                </a:solidFill>
                <a:latin typeface="Arial"/>
              </a:rPr>
              <a:t>ココで、回答が曖昧だと、相手の後続業務がストップする。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1500" spc="-1" strike="noStrike">
                <a:solidFill>
                  <a:srgbClr val="342a06"/>
                </a:solidFill>
                <a:latin typeface="Arial"/>
              </a:rPr>
              <a:t>※</a:t>
            </a:r>
            <a:r>
              <a:rPr b="1" lang="ja-JP" sz="1500" spc="-1" strike="noStrike">
                <a:solidFill>
                  <a:srgbClr val="342a06"/>
                </a:solidFill>
                <a:latin typeface="Arial"/>
              </a:rPr>
              <a:t>あくまで、『相手のアクションの一連の中の、</a:t>
            </a:r>
            <a:r>
              <a:rPr b="1" lang="en-US" sz="1500" spc="-1" strike="noStrike">
                <a:solidFill>
                  <a:srgbClr val="342a06"/>
                </a:solidFill>
                <a:latin typeface="Arial"/>
              </a:rPr>
              <a:t>1</a:t>
            </a:r>
            <a:r>
              <a:rPr b="1" lang="ja-JP" sz="1500" spc="-1" strike="noStrike">
                <a:solidFill>
                  <a:srgbClr val="342a06"/>
                </a:solidFill>
                <a:latin typeface="Arial"/>
              </a:rPr>
              <a:t>パーツとして、回答があるだけ』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1500" spc="-1" strike="noStrike">
                <a:solidFill>
                  <a:srgbClr val="342a06"/>
                </a:solidFill>
                <a:latin typeface="Arial"/>
              </a:rPr>
              <a:t>※</a:t>
            </a:r>
            <a:r>
              <a:rPr b="1" lang="ja-JP" sz="1500" spc="-1" strike="noStrike">
                <a:solidFill>
                  <a:srgbClr val="342a06"/>
                </a:solidFill>
                <a:latin typeface="Arial"/>
              </a:rPr>
              <a:t>相手のゴールは、もっと先にある。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1500" spc="-1" strike="noStrike">
                <a:solidFill>
                  <a:srgbClr val="342a06"/>
                </a:solidFill>
                <a:latin typeface="Arial"/>
              </a:rPr>
              <a:t>※</a:t>
            </a:r>
            <a:r>
              <a:rPr b="1" lang="ja-JP" sz="1500" spc="-1" strike="noStrike">
                <a:solidFill>
                  <a:srgbClr val="342a06"/>
                </a:solidFill>
                <a:latin typeface="Arial"/>
              </a:rPr>
              <a:t>このストーリーの主役は相手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1500" spc="-1" strike="noStrike">
                <a:solidFill>
                  <a:srgbClr val="342a06"/>
                </a:solidFill>
                <a:latin typeface="Arial"/>
              </a:rPr>
              <a:t>※</a:t>
            </a:r>
            <a:r>
              <a:rPr b="1" lang="ja-JP" sz="1500" spc="-1" strike="noStrike">
                <a:solidFill>
                  <a:srgbClr val="342a06"/>
                </a:solidFill>
                <a:latin typeface="Arial"/>
              </a:rPr>
              <a:t>自分ごときが邪魔したり、停滞させていいものではない。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en-US" sz="1500" spc="-1" strike="noStrike">
                <a:solidFill>
                  <a:srgbClr val="342a06"/>
                </a:solidFill>
                <a:latin typeface="Arial"/>
              </a:rPr>
              <a:t> 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740" spc="-1" strike="noStrike">
                <a:solidFill>
                  <a:srgbClr val="342a06"/>
                </a:solidFill>
                <a:latin typeface="Arial"/>
              </a:rPr>
              <a:t>　</a:t>
            </a:r>
            <a:endParaRPr b="0" lang="en-US" sz="274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5" dur="indefinite" restart="never" nodeType="tmRoot">
          <p:childTnLst>
            <p:seq>
              <p:cTn id="96" dur="indefinite" nodeType="mainSeq">
                <p:childTnLst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47040" y="131760"/>
            <a:ext cx="9025560" cy="693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曖昧な回答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173520" y="1028160"/>
            <a:ext cx="9199440" cy="45259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【回答側として必要なアクション】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明確でスピーディーな回答。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踏み込めば、『求めているであろう回答と、根拠』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『追加で発生するであろう質問と回答、説明』までがセット。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【質問の質、内容、相手によって変動】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yes</a:t>
            </a: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・</a:t>
            </a:r>
            <a:r>
              <a:rPr b="0" lang="en-US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NO</a:t>
            </a: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だけなのか。説明が必要なのか。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質問者が、エンジニア、営業、一般職、先輩、お客様、上司、それぞれが理解可能な言葉で。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質問する側の聞く能力、聞き方スキルにも依存。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3" dur="indefinite" restart="never" nodeType="tmRoot">
          <p:childTnLst>
            <p:seq>
              <p:cTn id="154" dur="indefinite" nodeType="mainSeq">
                <p:childTnLst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47040" y="131760"/>
            <a:ext cx="9025560" cy="693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曖昧な回答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173520" y="1028160"/>
            <a:ext cx="9372960" cy="4731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200" spc="-1" strike="noStrike">
                <a:solidFill>
                  <a:srgbClr val="000000"/>
                </a:solidFill>
                <a:latin typeface="メイリオ"/>
                <a:ea typeface="メイリオ"/>
              </a:rPr>
              <a:t>【メイン・まとめ】</a:t>
            </a:r>
            <a:endParaRPr b="0" lang="en-US" sz="2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『質問に来る』という事は、『何かしら困っている状態』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その状態の解決のために回答が必要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『何かしら困っている』のは、質問者であって、自分ではない。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主役は質問者。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100%</a:t>
            </a: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ダメ。ではない。ケースバイケース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想像力を働かせて回答。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質問する側だとして、フツーにムカつかないか？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邪魔されてるようなモンだぜ？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latin typeface="メイリオ"/>
                <a:ea typeface="メイリオ"/>
              </a:rPr>
              <a:t>『相手が求めていること』『何を解決したいのか』を想像し、適切に回答。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1208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7" dur="indefinite" restart="never" nodeType="tmRoot">
          <p:childTnLst>
            <p:seq>
              <p:cTn id="188" dur="indefinite" nodeType="mainSeq">
                <p:childTnLst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347040" y="1029240"/>
            <a:ext cx="8678520" cy="4113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曖昧な回答</a:t>
            </a:r>
            <a:br/>
            <a:br/>
            <a:br/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おわり</a:t>
            </a:r>
            <a:endParaRPr b="0" lang="en-US" sz="20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29" dur="indefinite" restart="never" nodeType="tmRoot">
          <p:childTnLst>
            <p:seq>
              <p:cTn id="230" dur="indefinite" nodeType="mainSeq">
                <p:childTnLst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Application>LibreOffice/6.4.6.2$Linux_X86_64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2021-07-24T05:53:39Z</dcterms:created>
  <dc:creator/>
  <dc:description/>
  <dc:language>ja-JP</dc:language>
  <cp:lastModifiedBy/>
  <dcterms:modified xsi:type="dcterms:W3CDTF">2021-08-02T23:08:10Z</dcterms:modified>
  <cp:revision>22</cp:revision>
  <dc:subject/>
  <dc:title>Blue Curve</dc:title>
</cp:coreProperties>
</file>